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45"/>
  </p:notesMasterIdLst>
  <p:handoutMasterIdLst>
    <p:handoutMasterId r:id="rId46"/>
  </p:handoutMasterIdLst>
  <p:sldIdLst>
    <p:sldId id="388" r:id="rId2"/>
    <p:sldId id="351" r:id="rId3"/>
    <p:sldId id="390" r:id="rId4"/>
    <p:sldId id="415" r:id="rId5"/>
    <p:sldId id="391" r:id="rId6"/>
    <p:sldId id="392" r:id="rId7"/>
    <p:sldId id="393" r:id="rId8"/>
    <p:sldId id="394" r:id="rId9"/>
    <p:sldId id="395" r:id="rId10"/>
    <p:sldId id="396" r:id="rId11"/>
    <p:sldId id="431" r:id="rId12"/>
    <p:sldId id="397" r:id="rId13"/>
    <p:sldId id="412" r:id="rId14"/>
    <p:sldId id="413" r:id="rId15"/>
    <p:sldId id="414"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398" r:id="rId32"/>
    <p:sldId id="400" r:id="rId33"/>
    <p:sldId id="401" r:id="rId34"/>
    <p:sldId id="402" r:id="rId35"/>
    <p:sldId id="403" r:id="rId36"/>
    <p:sldId id="404" r:id="rId37"/>
    <p:sldId id="411" r:id="rId38"/>
    <p:sldId id="406" r:id="rId39"/>
    <p:sldId id="407" r:id="rId40"/>
    <p:sldId id="408" r:id="rId41"/>
    <p:sldId id="410" r:id="rId42"/>
    <p:sldId id="409" r:id="rId43"/>
    <p:sldId id="389" r:id="rId44"/>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2CC"/>
    <a:srgbClr val="CED3D4"/>
    <a:srgbClr val="C13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7" autoAdjust="0"/>
    <p:restoredTop sz="94617" autoAdjust="0"/>
  </p:normalViewPr>
  <p:slideViewPr>
    <p:cSldViewPr>
      <p:cViewPr varScale="1">
        <p:scale>
          <a:sx n="68" d="100"/>
          <a:sy n="68" d="100"/>
        </p:scale>
        <p:origin x="1506" y="4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0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153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53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F2B74335-854E-48BB-99A2-E452DF3AB3CC}" type="slidenum">
              <a:rPr lang="ar-SA"/>
              <a:pPr>
                <a:defRPr/>
              </a:pPr>
              <a:t>‹#›</a:t>
            </a:fld>
            <a:endParaRPr lang="en-US"/>
          </a:p>
        </p:txBody>
      </p:sp>
    </p:spTree>
    <p:extLst>
      <p:ext uri="{BB962C8B-B14F-4D97-AF65-F5344CB8AC3E}">
        <p14:creationId xmlns:p14="http://schemas.microsoft.com/office/powerpoint/2010/main" val="1013010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E6D55A3F-AC3F-4901-AB9A-C8133464DF26}" type="slidenum">
              <a:rPr lang="ar-SA"/>
              <a:pPr>
                <a:defRPr/>
              </a:pPr>
              <a:t>‹#›</a:t>
            </a:fld>
            <a:endParaRPr lang="en-US"/>
          </a:p>
        </p:txBody>
      </p:sp>
    </p:spTree>
    <p:extLst>
      <p:ext uri="{BB962C8B-B14F-4D97-AF65-F5344CB8AC3E}">
        <p14:creationId xmlns:p14="http://schemas.microsoft.com/office/powerpoint/2010/main" val="2299686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91F08E8-6F3E-470B-A20F-ED35B9CA503B}" type="slidenum">
              <a:rPr lang="ar-SA"/>
              <a:pPr/>
              <a:t>2</a:t>
            </a:fld>
            <a:endParaRPr lang="en-US">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D55A3F-AC3F-4901-AB9A-C8133464DF26}" type="slidenum">
              <a:rPr lang="ar-SA" smtClean="0"/>
              <a:pPr>
                <a:defRPr/>
              </a:pPr>
              <a:t>4</a:t>
            </a:fld>
            <a:endParaRPr lang="en-US"/>
          </a:p>
        </p:txBody>
      </p:sp>
    </p:spTree>
    <p:extLst>
      <p:ext uri="{BB962C8B-B14F-4D97-AF65-F5344CB8AC3E}">
        <p14:creationId xmlns:p14="http://schemas.microsoft.com/office/powerpoint/2010/main" val="13227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E6D55A3F-AC3F-4901-AB9A-C8133464DF26}" type="slidenum">
              <a:rPr lang="ar-SA"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fld id="{918E2A4E-32B0-41DF-BE14-201BF0A7D73E}" type="datetime1">
              <a:rPr lang="en-US" smtClean="0"/>
              <a:pPr/>
              <a:t>1/24/2026</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fld id="{2C6B1FF6-39B9-40F5-8B67-33C6354A3D4F}" type="slidenum">
              <a:rPr kumimoji="0" lang="en-US" smtClean="0"/>
              <a:pPr/>
              <a:t>‹#›</a:t>
            </a:fld>
            <a:endParaRPr kumimoji="0" lang="en-US" dirty="0">
              <a:solidFill>
                <a:schemeClr val="accent3">
                  <a:shade val="75000"/>
                </a:schemeClr>
              </a:solidFill>
            </a:endParaRPr>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r>
              <a:rPr kumimoji="0" lang="fa-IR"/>
              <a:t>تهیه كننده: محمدرضا میرزاده</a:t>
            </a:r>
            <a:endParaRPr kumimoji="0"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r>
              <a:rPr lang="fa-IR"/>
              <a:t>تهیه كننده: محمدرضا میرزاده</a:t>
            </a:r>
            <a:endParaRPr lang="en-US"/>
          </a:p>
        </p:txBody>
      </p:sp>
      <p:sp>
        <p:nvSpPr>
          <p:cNvPr id="5" name="Date Placeholder 13"/>
          <p:cNvSpPr>
            <a:spLocks noGrp="1"/>
          </p:cNvSpPr>
          <p:nvPr>
            <p:ph type="dt" sz="half" idx="11"/>
          </p:nvPr>
        </p:nvSpPr>
        <p:spPr/>
        <p:txBody>
          <a:bodyPr/>
          <a:lstStyle>
            <a:lvl1pPr>
              <a:defRPr/>
            </a:lvl1pPr>
          </a:lstStyle>
          <a:p>
            <a:pPr>
              <a:defRPr/>
            </a:pPr>
            <a:fld id="{D182B73D-BF62-4FE8-A027-1959A72F0BC5}" type="datetime1">
              <a:rPr lang="en-US" smtClean="0"/>
              <a:pPr>
                <a:defRPr/>
              </a:pPr>
              <a:t>1/24/2026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4CFEF2CE-0DBA-4E2F-8643-28CE30E5681E}" type="slidenum">
              <a:rPr lang="ar-SA" smtClean="0"/>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r>
              <a:rPr lang="fa-IR"/>
              <a:t>تهیه كننده: محمدرضا میرزاده</a:t>
            </a:r>
            <a:endParaRPr lang="en-US"/>
          </a:p>
        </p:txBody>
      </p:sp>
      <p:sp>
        <p:nvSpPr>
          <p:cNvPr id="5" name="Date Placeholder 13"/>
          <p:cNvSpPr>
            <a:spLocks noGrp="1"/>
          </p:cNvSpPr>
          <p:nvPr>
            <p:ph type="dt" sz="half" idx="11"/>
          </p:nvPr>
        </p:nvSpPr>
        <p:spPr/>
        <p:txBody>
          <a:bodyPr/>
          <a:lstStyle>
            <a:lvl1pPr>
              <a:defRPr/>
            </a:lvl1pPr>
          </a:lstStyle>
          <a:p>
            <a:pPr>
              <a:defRPr/>
            </a:pPr>
            <a:fld id="{40D1818E-17CE-4C25-B814-7E0177225AEA}" type="datetime1">
              <a:rPr lang="en-US" smtClean="0"/>
              <a:pPr>
                <a:defRPr/>
              </a:pPr>
              <a:t>1/24/2026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B73F8C9F-FEDD-41CB-BD26-2B05AFD7C324}" type="slidenum">
              <a:rPr lang="ar-SA" smtClean="0"/>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fld id="{ED98AE26-7940-4921-9789-1FCF8FD64F27}" type="datetime1">
              <a:rPr lang="en-US" smtClean="0"/>
              <a:pPr>
                <a:defRPr/>
              </a:pPr>
              <a:t>1/24/2026</a:t>
            </a:fld>
            <a:endParaRPr lang="en-US"/>
          </a:p>
        </p:txBody>
      </p:sp>
      <p:sp>
        <p:nvSpPr>
          <p:cNvPr id="6" name="Footer Placeholder 4"/>
          <p:cNvSpPr>
            <a:spLocks noGrp="1"/>
          </p:cNvSpPr>
          <p:nvPr>
            <p:ph type="ftr" sz="quarter" idx="11"/>
          </p:nvPr>
        </p:nvSpPr>
        <p:spPr/>
        <p:txBody>
          <a:bodyPr/>
          <a:lstStyle>
            <a:lvl1pPr>
              <a:defRPr/>
            </a:lvl1pPr>
            <a:extLst/>
          </a:lstStyle>
          <a:p>
            <a:pPr>
              <a:defRPr/>
            </a:pPr>
            <a:r>
              <a:rPr lang="fa-IR"/>
              <a:t>تهیه كننده: محمدرضا میرزاده</a:t>
            </a: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7C8E3E73-4799-4F9C-8E70-302AAC0E1144}" type="slidenum">
              <a:rPr lang="ar-SA" smtClean="0"/>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BEDBF1C6-81E0-486E-9AE6-B02F70E69E40}" type="datetime1">
              <a:rPr lang="en-US" smtClean="0"/>
              <a:pPr>
                <a:defRPr/>
              </a:pPr>
              <a:t>1/24/2026</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D6F03CA-DE09-4B09-BD81-590A50C84F72}" type="slidenum">
              <a:rPr lang="ar-SA" smtClean="0"/>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r>
              <a:rPr lang="fa-IR"/>
              <a:t>تهیه كننده: محمدرضا میرزاده</a:t>
            </a:r>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80AC60A9-D988-4B91-BB7C-3DA42284C4DE}" type="datetime1">
              <a:rPr lang="en-US" smtClean="0"/>
              <a:pPr>
                <a:defRPr/>
              </a:pPr>
              <a:t>1/24/2026</a:t>
            </a:fld>
            <a:endParaRPr lang="en-US"/>
          </a:p>
        </p:txBody>
      </p:sp>
      <p:sp>
        <p:nvSpPr>
          <p:cNvPr id="7" name="Footer Placeholder 5"/>
          <p:cNvSpPr>
            <a:spLocks noGrp="1"/>
          </p:cNvSpPr>
          <p:nvPr>
            <p:ph type="ftr" sz="quarter" idx="11"/>
          </p:nvPr>
        </p:nvSpPr>
        <p:spPr/>
        <p:txBody>
          <a:bodyPr/>
          <a:lstStyle>
            <a:lvl1pPr>
              <a:defRPr/>
            </a:lvl1pPr>
            <a:extLst/>
          </a:lstStyle>
          <a:p>
            <a:pPr>
              <a:defRPr/>
            </a:pPr>
            <a:r>
              <a:rPr lang="fa-IR"/>
              <a:t>تهیه كننده: محمدرضا میرزاده</a:t>
            </a: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5823E196-81A1-43BA-BF34-3A4B32E8B1E0}" type="slidenum">
              <a:rPr lang="ar-SA" smtClean="0"/>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fld id="{A1B14671-75B0-4F7B-8514-8062B4477428}" type="datetime1">
              <a:rPr lang="en-US" smtClean="0"/>
              <a:pPr>
                <a:defRPr/>
              </a:pPr>
              <a:t>1/24/2026</a:t>
            </a:fld>
            <a:endParaRPr lang="en-US"/>
          </a:p>
        </p:txBody>
      </p:sp>
      <p:sp>
        <p:nvSpPr>
          <p:cNvPr id="10" name="Footer Placeholder 7"/>
          <p:cNvSpPr>
            <a:spLocks noGrp="1"/>
          </p:cNvSpPr>
          <p:nvPr>
            <p:ph type="ftr" sz="quarter" idx="11"/>
          </p:nvPr>
        </p:nvSpPr>
        <p:spPr/>
        <p:txBody>
          <a:bodyPr/>
          <a:lstStyle>
            <a:lvl1pPr>
              <a:defRPr/>
            </a:lvl1pPr>
            <a:extLst/>
          </a:lstStyle>
          <a:p>
            <a:pPr>
              <a:defRPr/>
            </a:pPr>
            <a:r>
              <a:rPr lang="fa-IR"/>
              <a:t>تهیه كننده: محمدرضا میرزاده</a:t>
            </a: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E5EA317C-03FF-4E55-B985-85B742C3A1EA}" type="slidenum">
              <a:rPr lang="ar-SA" smtClean="0"/>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fld id="{1EE73F6B-DD61-45B3-85DB-41635B7CADB5}" type="datetime1">
              <a:rPr lang="en-US" smtClean="0"/>
              <a:pPr>
                <a:defRPr/>
              </a:pPr>
              <a:t>1/24/2026</a:t>
            </a:fld>
            <a:endParaRPr lang="en-US"/>
          </a:p>
        </p:txBody>
      </p:sp>
      <p:sp>
        <p:nvSpPr>
          <p:cNvPr id="5" name="Footer Placeholder 3"/>
          <p:cNvSpPr>
            <a:spLocks noGrp="1"/>
          </p:cNvSpPr>
          <p:nvPr>
            <p:ph type="ftr" sz="quarter" idx="11"/>
          </p:nvPr>
        </p:nvSpPr>
        <p:spPr/>
        <p:txBody>
          <a:bodyPr/>
          <a:lstStyle>
            <a:lvl1pPr>
              <a:defRPr/>
            </a:lvl1pPr>
            <a:extLst/>
          </a:lstStyle>
          <a:p>
            <a:pPr>
              <a:defRPr/>
            </a:pPr>
            <a:r>
              <a:rPr lang="fa-IR"/>
              <a:t>تهیه كننده: محمدرضا میرزاده</a:t>
            </a: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A5B77EDE-ECB4-4EA1-8F53-BFAE1CCA33DF}" type="slidenum">
              <a:rPr lang="ar-SA" smtClean="0"/>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fa-IR"/>
              <a:t>تهیه كننده: محمدرضا میرزاده</a:t>
            </a:r>
            <a:endParaRPr lang="en-US"/>
          </a:p>
        </p:txBody>
      </p:sp>
      <p:sp>
        <p:nvSpPr>
          <p:cNvPr id="3" name="Date Placeholder 13"/>
          <p:cNvSpPr>
            <a:spLocks noGrp="1"/>
          </p:cNvSpPr>
          <p:nvPr>
            <p:ph type="dt" sz="half" idx="11"/>
          </p:nvPr>
        </p:nvSpPr>
        <p:spPr/>
        <p:txBody>
          <a:bodyPr/>
          <a:lstStyle>
            <a:lvl1pPr>
              <a:defRPr/>
            </a:lvl1pPr>
          </a:lstStyle>
          <a:p>
            <a:pPr>
              <a:defRPr/>
            </a:pPr>
            <a:fld id="{BB935D3B-11F2-4301-809B-28441918E443}" type="datetime1">
              <a:rPr lang="en-US" smtClean="0"/>
              <a:pPr>
                <a:defRPr/>
              </a:pPr>
              <a:t>1/24/2026</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A15B4E47-3091-422A-B085-1F91F2344C01}" type="slidenum">
              <a:rPr lang="ar-SA" smtClean="0"/>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3CD54BD0-F1EF-47C9-B597-EE4B99CEBCD0}" type="datetime1">
              <a:rPr lang="en-US" smtClean="0"/>
              <a:pPr>
                <a:defRPr/>
              </a:pPr>
              <a:t>1/24/2026</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EDA34423-76ED-4346-9DE6-4BC8704CD32E}" type="slidenum">
              <a:rPr lang="ar-SA" smtClean="0"/>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r>
              <a:rPr lang="fa-IR"/>
              <a:t>تهیه كننده: محمدرضا میرزاده</a:t>
            </a:r>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F4B279A0-2EA8-4786-992B-E5A84A0B11E9}" type="datetime1">
              <a:rPr lang="en-US" smtClean="0"/>
              <a:pPr>
                <a:defRPr/>
              </a:pPr>
              <a:t>1/24/2026</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4627DF1-E38D-4A60-B474-B0098F692606}" type="slidenum">
              <a:rPr lang="ar-SA" smtClean="0"/>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r>
              <a:rPr lang="fa-IR"/>
              <a:t>تهیه كننده: محمدرضا میرزاده</a:t>
            </a:r>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5000"/>
            <a:lum/>
          </a:blip>
          <a:srcRect/>
          <a:stretch>
            <a:fillRect t="14000"/>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r>
              <a:rPr lang="fa-IR"/>
              <a:t>تهیه كننده: محمدرضا میرزاده</a:t>
            </a: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2C66049C-0FE9-48D9-9D63-965F783BC0E9}" type="datetime1">
              <a:rPr lang="en-US" smtClean="0"/>
              <a:pPr>
                <a:defRPr/>
              </a:pPr>
              <a:t>1/24/2026</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D8D451C8-9850-4A85-BFAE-09AB3B759204}" type="slidenum">
              <a:rPr lang="ar-SA" smtClean="0"/>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5369"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thruBlk="1"/>
  </p:transition>
  <p:hf hdr="0" dt="0"/>
  <p:txStyles>
    <p:titleStyle>
      <a:lvl1pPr marL="53975" indent="-53975" algn="r" rtl="1" eaLnBrk="1" fontAlgn="base" hangingPunct="1">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2pPr>
      <a:lvl3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3pPr>
      <a:lvl4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4pPr>
      <a:lvl5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5pPr>
      <a:lvl6pPr marL="5111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6pPr>
      <a:lvl7pPr marL="9683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7pPr>
      <a:lvl8pPr marL="14255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8pPr>
      <a:lvl9pPr marL="18827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9pPr>
      <a:extLst/>
    </p:titleStyle>
    <p:bodyStyle>
      <a:lvl1pPr marL="292100" indent="-292100" algn="r" rtl="1" eaLnBrk="1" fontAlgn="base" hangingPunct="1">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r" rtl="1" eaLnBrk="1" fontAlgn="base" hangingPunct="1">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r" rtl="1" eaLnBrk="1" fontAlgn="base" hangingPunct="1">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r" rtl="1" eaLnBrk="1" fontAlgn="base" hangingPunct="1">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r" rtl="1" eaLnBrk="1" fontAlgn="base" hangingPunct="1">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9.xml"/><Relationship Id="rId7" Type="http://schemas.openxmlformats.org/officeDocument/2006/relationships/slide" Target="slide3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2.xml"/><Relationship Id="rId5" Type="http://schemas.openxmlformats.org/officeDocument/2006/relationships/slide" Target="slide32.xml"/><Relationship Id="rId10" Type="http://schemas.openxmlformats.org/officeDocument/2006/relationships/slide" Target="slide40.xml"/><Relationship Id="rId4" Type="http://schemas.openxmlformats.org/officeDocument/2006/relationships/slide" Target="slide31.xml"/><Relationship Id="rId9" Type="http://schemas.openxmlformats.org/officeDocument/2006/relationships/slide" Target="slide38.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5" descr="BESM1"/>
          <p:cNvPicPr>
            <a:picLocks noChangeAspect="1" noChangeArrowheads="1"/>
          </p:cNvPicPr>
          <p:nvPr/>
        </p:nvPicPr>
        <p:blipFill>
          <a:blip r:embed="rId2" cstate="print"/>
          <a:srcRect/>
          <a:stretch>
            <a:fillRect/>
          </a:stretch>
        </p:blipFill>
        <p:spPr bwMode="auto">
          <a:xfrm>
            <a:off x="3689367" y="1785927"/>
            <a:ext cx="4883161" cy="4308486"/>
          </a:xfrm>
          <a:prstGeom prst="rect">
            <a:avLst/>
          </a:prstGeom>
          <a:ln>
            <a:solidFill>
              <a:srgbClr val="7030A0"/>
            </a:solidFill>
            <a:headEnd/>
            <a:tailEnd/>
          </a:ln>
        </p:spPr>
        <p:style>
          <a:lnRef idx="0">
            <a:schemeClr val="accent3"/>
          </a:lnRef>
          <a:fillRef idx="3">
            <a:schemeClr val="accent3"/>
          </a:fillRef>
          <a:effectRef idx="3">
            <a:schemeClr val="accent3"/>
          </a:effectRef>
          <a:fontRef idx="minor">
            <a:schemeClr val="lt1"/>
          </a:fontRef>
        </p:style>
      </p:pic>
      <p:sp>
        <p:nvSpPr>
          <p:cNvPr id="6" name="TextBox 5"/>
          <p:cNvSpPr txBox="1"/>
          <p:nvPr/>
        </p:nvSpPr>
        <p:spPr>
          <a:xfrm>
            <a:off x="285720" y="1955061"/>
            <a:ext cx="307183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rtl="1">
              <a:buFont typeface="Arial" pitchFamily="34" charset="0"/>
              <a:buChar char="•"/>
            </a:pPr>
            <a:r>
              <a:rPr lang="fa-IR" dirty="0">
                <a:solidFill>
                  <a:srgbClr val="002060"/>
                </a:solidFill>
              </a:rPr>
              <a:t> </a:t>
            </a:r>
            <a:r>
              <a:rPr lang="fa-IR" sz="2400" b="1" dirty="0">
                <a:solidFill>
                  <a:srgbClr val="002060"/>
                </a:solidFill>
              </a:rPr>
              <a:t>به نام خداوند جان و خرد کزین برتر اندیشه بر نگذرد</a:t>
            </a:r>
            <a:endParaRPr lang="en-US" b="1" dirty="0">
              <a:solidFill>
                <a:srgbClr val="002060"/>
              </a:solidFill>
            </a:endParaRPr>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1</a:t>
            </a:fld>
            <a:endParaRPr lang="en-US" dirty="0"/>
          </a:p>
        </p:txBody>
      </p:sp>
      <p:sp>
        <p:nvSpPr>
          <p:cNvPr id="9" name="Text Box 2"/>
          <p:cNvSpPr txBox="1">
            <a:spLocks noChangeArrowheads="1"/>
          </p:cNvSpPr>
          <p:nvPr/>
        </p:nvSpPr>
        <p:spPr bwMode="auto">
          <a:xfrm>
            <a:off x="2714612" y="428604"/>
            <a:ext cx="6000792" cy="707886"/>
          </a:xfrm>
          <a:prstGeom prst="rect">
            <a:avLst/>
          </a:prstGeom>
          <a:noFill/>
          <a:ln w="9525">
            <a:noFill/>
            <a:miter lim="800000"/>
            <a:headEnd/>
            <a:tailEnd/>
          </a:ln>
        </p:spPr>
        <p:txBody>
          <a:bodyPr wrap="square">
            <a:spAutoFit/>
          </a:bodyPr>
          <a:lstStyle/>
          <a:p>
            <a:pPr marL="53975" indent="-53975" rtl="1"/>
            <a:r>
              <a:rPr lang="fa-IR"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آشنایی با نرم افزار  </a:t>
            </a:r>
            <a:r>
              <a:rPr lang="en-US"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SPSS</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499812B-7C83-4157-98F5-E6F3789B31C3}" type="slidenum">
              <a:rPr lang="ar-SA"/>
              <a:pPr/>
              <a:t>10</a:t>
            </a:fld>
            <a:endParaRPr lang="en-US"/>
          </a:p>
        </p:txBody>
      </p:sp>
      <p:sp>
        <p:nvSpPr>
          <p:cNvPr id="137219" name="Rectangle 3"/>
          <p:cNvSpPr>
            <a:spLocks noGrp="1" noChangeArrowheads="1"/>
          </p:cNvSpPr>
          <p:nvPr>
            <p:ph type="body" idx="1"/>
          </p:nvPr>
        </p:nvSpPr>
        <p:spPr>
          <a:xfrm>
            <a:off x="5043518" y="1743076"/>
            <a:ext cx="3600448" cy="4472006"/>
          </a:xfrm>
        </p:spPr>
        <p:txBody>
          <a:bodyPr/>
          <a:lstStyle/>
          <a:p>
            <a:pPr algn="just" rtl="1">
              <a:lnSpc>
                <a:spcPct val="90000"/>
              </a:lnSpc>
              <a:buClr>
                <a:schemeClr val="accent2"/>
              </a:buClr>
            </a:pPr>
            <a:r>
              <a:rPr lang="fa-IR" sz="2400" dirty="0"/>
              <a:t>در این پنجره فهرستی از متغیر‌ها در سمت چپ مشاهده می شود  (در این پنجره فقط متغیرهای کمی را مشاهده می‌کنید) که با انتخاب یک یا چند متغیر و انتقال آن به سمت راست  و انتخاب گزینه </a:t>
            </a:r>
            <a:r>
              <a:rPr lang="en-US" sz="1800" dirty="0"/>
              <a:t>Options</a:t>
            </a:r>
            <a:r>
              <a:rPr lang="fa-IR" sz="1800" dirty="0"/>
              <a:t> </a:t>
            </a:r>
            <a:r>
              <a:rPr lang="fa-IR" sz="2400" dirty="0"/>
              <a:t>می‌توان برای هریک از آنها به طور همزمان شاخص‌های توصیفی را محاسبه كرد.</a:t>
            </a:r>
            <a:endParaRPr lang="en-US" sz="2400" dirty="0"/>
          </a:p>
          <a:p>
            <a:pPr algn="just" rtl="1">
              <a:lnSpc>
                <a:spcPct val="90000"/>
              </a:lnSpc>
              <a:buClr>
                <a:schemeClr val="accent2"/>
              </a:buClr>
            </a:pPr>
            <a:endParaRPr lang="fa-IR" sz="2400" dirty="0"/>
          </a:p>
          <a:p>
            <a:pPr algn="just" rtl="1">
              <a:lnSpc>
                <a:spcPct val="90000"/>
              </a:lnSpc>
              <a:buClr>
                <a:schemeClr val="accent2"/>
              </a:buClr>
            </a:pPr>
            <a:r>
              <a:rPr lang="fa-IR" sz="2400" dirty="0"/>
              <a:t>با کلیک بر روی </a:t>
            </a:r>
            <a:r>
              <a:rPr lang="en-US" sz="1800" dirty="0"/>
              <a:t>Options</a:t>
            </a:r>
            <a:r>
              <a:rPr lang="fa-IR" sz="1800" dirty="0"/>
              <a:t> </a:t>
            </a:r>
            <a:r>
              <a:rPr lang="fa-IR" sz="2400" dirty="0"/>
              <a:t>پنجره </a:t>
            </a:r>
            <a:r>
              <a:rPr lang="en-US" sz="1800" dirty="0"/>
              <a:t>Descriptive Options</a:t>
            </a:r>
            <a:r>
              <a:rPr lang="fa-IR" sz="1800" dirty="0"/>
              <a:t> </a:t>
            </a:r>
            <a:r>
              <a:rPr lang="fa-IR" sz="2400" dirty="0"/>
              <a:t>باز می‌شود.</a:t>
            </a:r>
            <a:r>
              <a:rPr lang="en-US" sz="2400" dirty="0"/>
              <a:t> </a:t>
            </a:r>
          </a:p>
        </p:txBody>
      </p:sp>
      <p:sp>
        <p:nvSpPr>
          <p:cNvPr id="9" name="Title 1"/>
          <p:cNvSpPr>
            <a:spLocks noGrp="1"/>
          </p:cNvSpPr>
          <p:nvPr>
            <p:ph type="title"/>
          </p:nvPr>
        </p:nvSpPr>
        <p:spPr>
          <a:xfrm>
            <a:off x="1500166" y="300038"/>
            <a:ext cx="7050234" cy="914384"/>
          </a:xfrm>
        </p:spPr>
        <p:txBody>
          <a:bodyPr>
            <a:normAutofit/>
          </a:bodyPr>
          <a:lstStyle/>
          <a:p>
            <a:r>
              <a:rPr lang="fa-IR" sz="4000" b="1" dirty="0">
                <a:solidFill>
                  <a:schemeClr val="accent1"/>
                </a:solidFill>
                <a:cs typeface="B Titr" pitchFamily="2" charset="-78"/>
              </a:rPr>
              <a:t>شاخص هاي توصيفي </a:t>
            </a:r>
            <a:r>
              <a:rPr lang="en-US" sz="4000" b="1" dirty="0">
                <a:solidFill>
                  <a:schemeClr val="accent1"/>
                </a:solidFill>
                <a:cs typeface="B Titr" pitchFamily="2" charset="-78"/>
              </a:rPr>
              <a:t>(Descriptive</a:t>
            </a:r>
            <a:r>
              <a:rPr lang="en-US" sz="4000" dirty="0"/>
              <a:t> </a:t>
            </a:r>
            <a:r>
              <a:rPr lang="en-US" sz="4000" b="1" dirty="0">
                <a:solidFill>
                  <a:schemeClr val="accent1"/>
                </a:solidFill>
                <a:cs typeface="B Titr" pitchFamily="2" charset="-78"/>
              </a:rPr>
              <a:t>)</a:t>
            </a:r>
            <a:endParaRPr lang="fa-IR" sz="4000" b="1" dirty="0">
              <a:solidFill>
                <a:schemeClr val="accent1"/>
              </a:solidFill>
              <a:cs typeface="B Titr" pitchFamily="2" charset="-78"/>
            </a:endParaRPr>
          </a:p>
        </p:txBody>
      </p:sp>
      <p:pic>
        <p:nvPicPr>
          <p:cNvPr id="11" name="Picture 10" descr="7.jpg"/>
          <p:cNvPicPr>
            <a:picLocks noChangeAspect="1"/>
          </p:cNvPicPr>
          <p:nvPr/>
        </p:nvPicPr>
        <p:blipFill>
          <a:blip r:embed="rId2" cstate="print"/>
          <a:stretch>
            <a:fillRect/>
          </a:stretch>
        </p:blipFill>
        <p:spPr>
          <a:xfrm>
            <a:off x="357158" y="2376490"/>
            <a:ext cx="4264237" cy="2624146"/>
          </a:xfrm>
          <a:prstGeom prst="rect">
            <a:avLst/>
          </a:prstGeom>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3"/>
          <p:cNvSpPr>
            <a:spLocks noGrp="1" noChangeArrowheads="1"/>
          </p:cNvSpPr>
          <p:nvPr>
            <p:ph type="title"/>
          </p:nvPr>
        </p:nvSpPr>
        <p:spPr>
          <a:xfrm>
            <a:off x="2895600" y="457200"/>
            <a:ext cx="3013075" cy="609600"/>
          </a:xfrm>
          <a:solidFill>
            <a:srgbClr val="00CCFF"/>
          </a:solidFill>
        </p:spPr>
        <p:txBody>
          <a:bodyPr>
            <a:normAutofit fontScale="90000"/>
          </a:bodyPr>
          <a:lstStyle/>
          <a:p>
            <a:pPr eaLnBrk="1" hangingPunct="1"/>
            <a:r>
              <a:rPr lang="fa-IR" sz="3400"/>
              <a:t>محاسبات آماري يا </a:t>
            </a:r>
            <a:r>
              <a:rPr lang="en-US" sz="3400"/>
              <a:t>STATISTICS</a:t>
            </a:r>
          </a:p>
        </p:txBody>
      </p:sp>
      <p:pic>
        <p:nvPicPr>
          <p:cNvPr id="34819" name="Picture 3"/>
          <p:cNvPicPr>
            <a:picLocks noGrp="1" noChangeAspect="1" noChangeArrowheads="1"/>
          </p:cNvPicPr>
          <p:nvPr>
            <p:ph idx="1"/>
          </p:nvPr>
        </p:nvPicPr>
        <p:blipFill>
          <a:blip r:embed="rId2" cstate="print"/>
          <a:srcRect l="16710" t="39787" r="30893" b="17856"/>
          <a:stretch>
            <a:fillRect/>
          </a:stretch>
        </p:blipFill>
        <p:spPr>
          <a:xfrm>
            <a:off x="2209800" y="1219200"/>
            <a:ext cx="5181600" cy="4433888"/>
          </a:xfrm>
        </p:spPr>
      </p:pic>
      <p:sp>
        <p:nvSpPr>
          <p:cNvPr id="34820" name="Text Box 27"/>
          <p:cNvSpPr txBox="1">
            <a:spLocks noChangeArrowheads="1"/>
          </p:cNvSpPr>
          <p:nvPr/>
        </p:nvSpPr>
        <p:spPr bwMode="auto">
          <a:xfrm>
            <a:off x="533400" y="4495800"/>
            <a:ext cx="1219200" cy="609600"/>
          </a:xfrm>
          <a:prstGeom prst="rect">
            <a:avLst/>
          </a:prstGeom>
          <a:solidFill>
            <a:schemeClr val="accent1"/>
          </a:solidFill>
          <a:ln w="38100" algn="ctr">
            <a:solidFill>
              <a:schemeClr val="accent2"/>
            </a:solidFill>
            <a:miter lim="800000"/>
            <a:headEnd/>
            <a:tailEnd/>
          </a:ln>
        </p:spPr>
        <p:txBody>
          <a:bodyPr/>
          <a:lstStyle/>
          <a:p>
            <a:r>
              <a:rPr lang="fa-IR"/>
              <a:t>واريانس </a:t>
            </a:r>
            <a:endParaRPr lang="en-US"/>
          </a:p>
        </p:txBody>
      </p:sp>
      <p:sp>
        <p:nvSpPr>
          <p:cNvPr id="34821" name="Line 28"/>
          <p:cNvSpPr>
            <a:spLocks noChangeShapeType="1"/>
          </p:cNvSpPr>
          <p:nvPr/>
        </p:nvSpPr>
        <p:spPr bwMode="auto">
          <a:xfrm>
            <a:off x="1752600" y="4800600"/>
            <a:ext cx="685800" cy="152400"/>
          </a:xfrm>
          <a:prstGeom prst="line">
            <a:avLst/>
          </a:prstGeom>
          <a:noFill/>
          <a:ln w="57150">
            <a:solidFill>
              <a:schemeClr val="accent2"/>
            </a:solidFill>
            <a:round/>
            <a:headEnd/>
            <a:tailEnd type="triangle" w="med" len="med"/>
          </a:ln>
        </p:spPr>
        <p:txBody>
          <a:bodyPr>
            <a:spAutoFit/>
          </a:bodyPr>
          <a:lstStyle/>
          <a:p>
            <a:endParaRPr lang="fa-IR"/>
          </a:p>
        </p:txBody>
      </p:sp>
      <p:sp>
        <p:nvSpPr>
          <p:cNvPr id="34822" name="Text Box 29"/>
          <p:cNvSpPr txBox="1">
            <a:spLocks noChangeArrowheads="1"/>
          </p:cNvSpPr>
          <p:nvPr/>
        </p:nvSpPr>
        <p:spPr bwMode="auto">
          <a:xfrm>
            <a:off x="228600" y="5410200"/>
            <a:ext cx="1676400" cy="466725"/>
          </a:xfrm>
          <a:prstGeom prst="rect">
            <a:avLst/>
          </a:prstGeom>
          <a:solidFill>
            <a:schemeClr val="accent1"/>
          </a:solidFill>
          <a:ln w="9525" algn="ctr">
            <a:solidFill>
              <a:schemeClr val="accent2"/>
            </a:solidFill>
            <a:miter lim="800000"/>
            <a:headEnd/>
            <a:tailEnd/>
          </a:ln>
        </p:spPr>
        <p:txBody>
          <a:bodyPr>
            <a:spAutoFit/>
          </a:bodyPr>
          <a:lstStyle/>
          <a:p>
            <a:pPr algn="l"/>
            <a:r>
              <a:rPr lang="fa-IR" sz="2400" b="1"/>
              <a:t>دامنه تغييرات</a:t>
            </a:r>
            <a:endParaRPr lang="en-US" sz="2400" b="1"/>
          </a:p>
        </p:txBody>
      </p:sp>
      <p:sp>
        <p:nvSpPr>
          <p:cNvPr id="34823" name="Line 30"/>
          <p:cNvSpPr>
            <a:spLocks noChangeShapeType="1"/>
          </p:cNvSpPr>
          <p:nvPr/>
        </p:nvSpPr>
        <p:spPr bwMode="auto">
          <a:xfrm flipV="1">
            <a:off x="1905000" y="5410200"/>
            <a:ext cx="457200" cy="381000"/>
          </a:xfrm>
          <a:prstGeom prst="line">
            <a:avLst/>
          </a:prstGeom>
          <a:noFill/>
          <a:ln w="57150">
            <a:solidFill>
              <a:schemeClr val="accent2"/>
            </a:solidFill>
            <a:round/>
            <a:headEnd/>
            <a:tailEnd type="triangle" w="med" len="med"/>
          </a:ln>
        </p:spPr>
        <p:txBody>
          <a:bodyPr>
            <a:spAutoFit/>
          </a:bodyPr>
          <a:lstStyle/>
          <a:p>
            <a:endParaRPr lang="fa-IR"/>
          </a:p>
        </p:txBody>
      </p:sp>
      <p:sp>
        <p:nvSpPr>
          <p:cNvPr id="34824" name="AutoShape 32"/>
          <p:cNvSpPr>
            <a:spLocks/>
          </p:cNvSpPr>
          <p:nvPr/>
        </p:nvSpPr>
        <p:spPr bwMode="auto">
          <a:xfrm>
            <a:off x="3810000" y="6057900"/>
            <a:ext cx="914400" cy="609600"/>
          </a:xfrm>
          <a:prstGeom prst="borderCallout2">
            <a:avLst>
              <a:gd name="adj1" fmla="val 18750"/>
              <a:gd name="adj2" fmla="val 108333"/>
              <a:gd name="adj3" fmla="val 18750"/>
              <a:gd name="adj4" fmla="val 161458"/>
              <a:gd name="adj5" fmla="val -68750"/>
              <a:gd name="adj6" fmla="val 216667"/>
            </a:avLst>
          </a:prstGeom>
          <a:noFill/>
          <a:ln w="9525" algn="ctr">
            <a:noFill/>
            <a:miter lim="800000"/>
            <a:headEnd/>
            <a:tailEnd/>
          </a:ln>
        </p:spPr>
        <p:txBody>
          <a:bodyPr/>
          <a:lstStyle/>
          <a:p>
            <a:endParaRPr lang="en-US"/>
          </a:p>
        </p:txBody>
      </p:sp>
      <p:sp>
        <p:nvSpPr>
          <p:cNvPr id="34825" name="AutoShape 33"/>
          <p:cNvSpPr>
            <a:spLocks/>
          </p:cNvSpPr>
          <p:nvPr/>
        </p:nvSpPr>
        <p:spPr bwMode="auto">
          <a:xfrm>
            <a:off x="1600200" y="6019800"/>
            <a:ext cx="1676400" cy="609600"/>
          </a:xfrm>
          <a:prstGeom prst="borderCallout2">
            <a:avLst>
              <a:gd name="adj1" fmla="val 18750"/>
              <a:gd name="adj2" fmla="val 104546"/>
              <a:gd name="adj3" fmla="val 18750"/>
              <a:gd name="adj4" fmla="val 118370"/>
              <a:gd name="adj5" fmla="val -81773"/>
              <a:gd name="adj6" fmla="val 132764"/>
            </a:avLst>
          </a:prstGeom>
          <a:solidFill>
            <a:schemeClr val="accent1"/>
          </a:solidFill>
          <a:ln w="38100" algn="ctr">
            <a:solidFill>
              <a:schemeClr val="accent2"/>
            </a:solidFill>
            <a:miter lim="800000"/>
            <a:headEnd/>
            <a:tailEnd type="arrow" w="med" len="med"/>
          </a:ln>
        </p:spPr>
        <p:txBody>
          <a:bodyPr/>
          <a:lstStyle/>
          <a:p>
            <a:r>
              <a:rPr lang="fa-IR"/>
              <a:t>انحراف معيار ميانگين </a:t>
            </a:r>
            <a:endParaRPr lang="en-US"/>
          </a:p>
        </p:txBody>
      </p:sp>
      <p:sp>
        <p:nvSpPr>
          <p:cNvPr id="34826" name="AutoShape 34"/>
          <p:cNvSpPr>
            <a:spLocks/>
          </p:cNvSpPr>
          <p:nvPr/>
        </p:nvSpPr>
        <p:spPr bwMode="auto">
          <a:xfrm>
            <a:off x="5562600" y="5943600"/>
            <a:ext cx="1676400" cy="609600"/>
          </a:xfrm>
          <a:prstGeom prst="borderCallout2">
            <a:avLst>
              <a:gd name="adj1" fmla="val 18750"/>
              <a:gd name="adj2" fmla="val -4546"/>
              <a:gd name="adj3" fmla="val 18750"/>
              <a:gd name="adj4" fmla="val -12500"/>
              <a:gd name="adj5" fmla="val -126824"/>
              <a:gd name="adj6" fmla="val -20741"/>
            </a:avLst>
          </a:prstGeom>
          <a:solidFill>
            <a:schemeClr val="accent1"/>
          </a:solidFill>
          <a:ln w="38100" algn="ctr">
            <a:solidFill>
              <a:schemeClr val="accent2"/>
            </a:solidFill>
            <a:miter lim="800000"/>
            <a:headEnd/>
            <a:tailEnd type="arrow" w="med" len="med"/>
          </a:ln>
        </p:spPr>
        <p:txBody>
          <a:bodyPr/>
          <a:lstStyle/>
          <a:p>
            <a:r>
              <a:rPr lang="fa-IR" dirty="0"/>
              <a:t>ضريب تيزي یا کشیدگی </a:t>
            </a:r>
            <a:endParaRPr lang="en-US" dirty="0"/>
          </a:p>
        </p:txBody>
      </p:sp>
      <p:sp>
        <p:nvSpPr>
          <p:cNvPr id="34827" name="AutoShape 35"/>
          <p:cNvSpPr>
            <a:spLocks/>
          </p:cNvSpPr>
          <p:nvPr/>
        </p:nvSpPr>
        <p:spPr bwMode="auto">
          <a:xfrm>
            <a:off x="6858000" y="4419600"/>
            <a:ext cx="1676400" cy="609600"/>
          </a:xfrm>
          <a:prstGeom prst="borderCallout2">
            <a:avLst>
              <a:gd name="adj1" fmla="val 18750"/>
              <a:gd name="adj2" fmla="val -4546"/>
              <a:gd name="adj3" fmla="val 18750"/>
              <a:gd name="adj4" fmla="val -27176"/>
              <a:gd name="adj5" fmla="val 46093"/>
              <a:gd name="adj6" fmla="val -50759"/>
            </a:avLst>
          </a:prstGeom>
          <a:solidFill>
            <a:schemeClr val="accent1"/>
          </a:solidFill>
          <a:ln w="38100" algn="ctr">
            <a:solidFill>
              <a:schemeClr val="accent2"/>
            </a:solidFill>
            <a:miter lim="800000"/>
            <a:headEnd/>
            <a:tailEnd type="arrow" w="med" len="med"/>
          </a:ln>
        </p:spPr>
        <p:txBody>
          <a:bodyPr/>
          <a:lstStyle/>
          <a:p>
            <a:r>
              <a:rPr lang="fa-IR" dirty="0"/>
              <a:t>ضريب چولگی</a:t>
            </a:r>
            <a:endParaRPr lang="en-US" dirty="0"/>
          </a:p>
        </p:txBody>
      </p:sp>
      <p:sp>
        <p:nvSpPr>
          <p:cNvPr id="34828" name="AutoShape 36"/>
          <p:cNvSpPr>
            <a:spLocks/>
          </p:cNvSpPr>
          <p:nvPr/>
        </p:nvSpPr>
        <p:spPr bwMode="auto">
          <a:xfrm>
            <a:off x="381000" y="2971800"/>
            <a:ext cx="1447800" cy="381000"/>
          </a:xfrm>
          <a:prstGeom prst="borderCallout2">
            <a:avLst>
              <a:gd name="adj1" fmla="val 30000"/>
              <a:gd name="adj2" fmla="val 105264"/>
              <a:gd name="adj3" fmla="val 30000"/>
              <a:gd name="adj4" fmla="val 124454"/>
              <a:gd name="adj5" fmla="val -38333"/>
              <a:gd name="adj6" fmla="val 144407"/>
            </a:avLst>
          </a:prstGeom>
          <a:solidFill>
            <a:schemeClr val="accent1"/>
          </a:solidFill>
          <a:ln w="38100" algn="ctr">
            <a:solidFill>
              <a:schemeClr val="accent2"/>
            </a:solidFill>
            <a:miter lim="800000"/>
            <a:headEnd/>
            <a:tailEnd type="arrow" w="med" len="med"/>
          </a:ln>
        </p:spPr>
        <p:txBody>
          <a:bodyPr/>
          <a:lstStyle/>
          <a:p>
            <a:r>
              <a:rPr lang="fa-IR"/>
              <a:t>صدكها </a:t>
            </a:r>
            <a:endParaRPr lang="en-US"/>
          </a:p>
        </p:txBody>
      </p:sp>
      <p:sp>
        <p:nvSpPr>
          <p:cNvPr id="34829" name="AutoShape 37"/>
          <p:cNvSpPr>
            <a:spLocks/>
          </p:cNvSpPr>
          <p:nvPr/>
        </p:nvSpPr>
        <p:spPr bwMode="auto">
          <a:xfrm>
            <a:off x="6248400" y="1371600"/>
            <a:ext cx="1295400" cy="381000"/>
          </a:xfrm>
          <a:prstGeom prst="borderCallout2">
            <a:avLst>
              <a:gd name="adj1" fmla="val 30000"/>
              <a:gd name="adj2" fmla="val -5884"/>
              <a:gd name="adj3" fmla="val 30000"/>
              <a:gd name="adj4" fmla="val -24755"/>
              <a:gd name="adj5" fmla="val 134167"/>
              <a:gd name="adj6" fmla="val -44116"/>
            </a:avLst>
          </a:prstGeom>
          <a:solidFill>
            <a:schemeClr val="accent1"/>
          </a:solidFill>
          <a:ln w="38100" algn="ctr">
            <a:solidFill>
              <a:schemeClr val="accent2"/>
            </a:solidFill>
            <a:miter lim="800000"/>
            <a:headEnd/>
            <a:tailEnd type="arrow" w="med" len="med"/>
          </a:ln>
        </p:spPr>
        <p:txBody>
          <a:bodyPr/>
          <a:lstStyle/>
          <a:p>
            <a:r>
              <a:rPr lang="fa-IR"/>
              <a:t>ميانگين</a:t>
            </a:r>
            <a:endParaRPr lang="en-US"/>
          </a:p>
        </p:txBody>
      </p:sp>
      <p:sp>
        <p:nvSpPr>
          <p:cNvPr id="34830" name="AutoShape 38"/>
          <p:cNvSpPr>
            <a:spLocks/>
          </p:cNvSpPr>
          <p:nvPr/>
        </p:nvSpPr>
        <p:spPr bwMode="auto">
          <a:xfrm>
            <a:off x="304800" y="2057400"/>
            <a:ext cx="1447800" cy="381000"/>
          </a:xfrm>
          <a:prstGeom prst="borderCallout2">
            <a:avLst>
              <a:gd name="adj1" fmla="val 30000"/>
              <a:gd name="adj2" fmla="val 105264"/>
              <a:gd name="adj3" fmla="val 30000"/>
              <a:gd name="adj4" fmla="val 124454"/>
              <a:gd name="adj5" fmla="val -38333"/>
              <a:gd name="adj6" fmla="val 144407"/>
            </a:avLst>
          </a:prstGeom>
          <a:solidFill>
            <a:schemeClr val="accent1"/>
          </a:solidFill>
          <a:ln w="38100" algn="ctr">
            <a:solidFill>
              <a:schemeClr val="accent2"/>
            </a:solidFill>
            <a:miter lim="800000"/>
            <a:headEnd/>
            <a:tailEnd type="arrow" w="med" len="med"/>
          </a:ln>
        </p:spPr>
        <p:txBody>
          <a:bodyPr/>
          <a:lstStyle/>
          <a:p>
            <a:r>
              <a:rPr lang="fa-IR"/>
              <a:t>دهكها </a:t>
            </a:r>
            <a:endParaRPr lang="en-US"/>
          </a:p>
        </p:txBody>
      </p:sp>
      <p:sp>
        <p:nvSpPr>
          <p:cNvPr id="34831" name="AutoShape 40"/>
          <p:cNvSpPr>
            <a:spLocks/>
          </p:cNvSpPr>
          <p:nvPr/>
        </p:nvSpPr>
        <p:spPr bwMode="auto">
          <a:xfrm>
            <a:off x="6477000" y="2209800"/>
            <a:ext cx="1295400" cy="381000"/>
          </a:xfrm>
          <a:prstGeom prst="borderCallout2">
            <a:avLst>
              <a:gd name="adj1" fmla="val 30000"/>
              <a:gd name="adj2" fmla="val -5884"/>
              <a:gd name="adj3" fmla="val 30000"/>
              <a:gd name="adj4" fmla="val -27940"/>
              <a:gd name="adj5" fmla="val 29167"/>
              <a:gd name="adj6" fmla="val -50856"/>
            </a:avLst>
          </a:prstGeom>
          <a:solidFill>
            <a:schemeClr val="accent1"/>
          </a:solidFill>
          <a:ln w="38100" algn="ctr">
            <a:solidFill>
              <a:schemeClr val="accent2"/>
            </a:solidFill>
            <a:miter lim="800000"/>
            <a:headEnd/>
            <a:tailEnd type="arrow" w="med" len="med"/>
          </a:ln>
        </p:spPr>
        <p:txBody>
          <a:bodyPr/>
          <a:lstStyle/>
          <a:p>
            <a:r>
              <a:rPr lang="fa-IR"/>
              <a:t>ميانه</a:t>
            </a:r>
            <a:endParaRPr lang="en-US"/>
          </a:p>
        </p:txBody>
      </p:sp>
      <p:sp>
        <p:nvSpPr>
          <p:cNvPr id="34832" name="AutoShape 41"/>
          <p:cNvSpPr>
            <a:spLocks/>
          </p:cNvSpPr>
          <p:nvPr/>
        </p:nvSpPr>
        <p:spPr bwMode="auto">
          <a:xfrm>
            <a:off x="6629400" y="2743200"/>
            <a:ext cx="1295400" cy="381000"/>
          </a:xfrm>
          <a:prstGeom prst="borderCallout2">
            <a:avLst>
              <a:gd name="adj1" fmla="val 30000"/>
              <a:gd name="adj2" fmla="val -5884"/>
              <a:gd name="adj3" fmla="val 30000"/>
              <a:gd name="adj4" fmla="val -41421"/>
              <a:gd name="adj5" fmla="val -2917"/>
              <a:gd name="adj6" fmla="val -77940"/>
            </a:avLst>
          </a:prstGeom>
          <a:solidFill>
            <a:schemeClr val="accent1"/>
          </a:solidFill>
          <a:ln w="38100" algn="ctr">
            <a:solidFill>
              <a:schemeClr val="accent2"/>
            </a:solidFill>
            <a:miter lim="800000"/>
            <a:headEnd/>
            <a:tailEnd type="arrow" w="med" len="med"/>
          </a:ln>
        </p:spPr>
        <p:txBody>
          <a:bodyPr/>
          <a:lstStyle/>
          <a:p>
            <a:r>
              <a:rPr lang="fa-IR"/>
              <a:t>نما يا مد</a:t>
            </a:r>
            <a:endParaRPr lang="en-US"/>
          </a:p>
        </p:txBody>
      </p:sp>
      <p:sp>
        <p:nvSpPr>
          <p:cNvPr id="34833" name="AutoShape 42"/>
          <p:cNvSpPr>
            <a:spLocks/>
          </p:cNvSpPr>
          <p:nvPr/>
        </p:nvSpPr>
        <p:spPr bwMode="auto">
          <a:xfrm>
            <a:off x="6629400" y="3276600"/>
            <a:ext cx="1295400" cy="381000"/>
          </a:xfrm>
          <a:prstGeom prst="borderCallout2">
            <a:avLst>
              <a:gd name="adj1" fmla="val 30000"/>
              <a:gd name="adj2" fmla="val -5884"/>
              <a:gd name="adj3" fmla="val 30000"/>
              <a:gd name="adj4" fmla="val -37255"/>
              <a:gd name="adj5" fmla="val -20000"/>
              <a:gd name="adj6" fmla="val -69361"/>
            </a:avLst>
          </a:prstGeom>
          <a:solidFill>
            <a:schemeClr val="accent1"/>
          </a:solidFill>
          <a:ln w="38100" algn="ctr">
            <a:solidFill>
              <a:schemeClr val="accent2"/>
            </a:solidFill>
            <a:miter lim="800000"/>
            <a:headEnd/>
            <a:tailEnd type="arrow" w="med" len="med"/>
          </a:ln>
        </p:spPr>
        <p:txBody>
          <a:bodyPr/>
          <a:lstStyle/>
          <a:p>
            <a:r>
              <a:rPr lang="fa-IR"/>
              <a:t>مجموع</a:t>
            </a:r>
            <a:endParaRPr lang="en-US"/>
          </a:p>
        </p:txBody>
      </p:sp>
      <p:sp>
        <p:nvSpPr>
          <p:cNvPr id="34834" name="AutoShape 44"/>
          <p:cNvSpPr>
            <a:spLocks/>
          </p:cNvSpPr>
          <p:nvPr/>
        </p:nvSpPr>
        <p:spPr bwMode="auto">
          <a:xfrm>
            <a:off x="457200" y="3973513"/>
            <a:ext cx="1295400" cy="381000"/>
          </a:xfrm>
          <a:prstGeom prst="borderCallout2">
            <a:avLst>
              <a:gd name="adj1" fmla="val 30000"/>
              <a:gd name="adj2" fmla="val 105884"/>
              <a:gd name="adj3" fmla="val 30000"/>
              <a:gd name="adj4" fmla="val 125611"/>
              <a:gd name="adj5" fmla="val 174583"/>
              <a:gd name="adj6" fmla="val 147426"/>
            </a:avLst>
          </a:prstGeom>
          <a:solidFill>
            <a:schemeClr val="accent1"/>
          </a:solidFill>
          <a:ln w="38100" algn="ctr">
            <a:solidFill>
              <a:schemeClr val="accent2"/>
            </a:solidFill>
            <a:miter lim="800000"/>
            <a:headEnd/>
            <a:tailEnd type="arrow" w="med" len="med"/>
          </a:ln>
        </p:spPr>
        <p:txBody>
          <a:bodyPr/>
          <a:lstStyle/>
          <a:p>
            <a:r>
              <a:rPr lang="fa-IR"/>
              <a:t>انحراف معيار</a:t>
            </a:r>
            <a:endParaRPr lang="en-US"/>
          </a:p>
        </p:txBody>
      </p:sp>
    </p:spTree>
  </p:cSld>
  <p:clrMapOvr>
    <a:masterClrMapping/>
  </p:clrMapOvr>
  <p:transition spd="med" advClick="0">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96D5EF8-ECF1-496F-8672-CB7551E1B2E3}" type="slidenum">
              <a:rPr lang="ar-SA"/>
              <a:pPr/>
              <a:t>12</a:t>
            </a:fld>
            <a:endParaRPr lang="en-US"/>
          </a:p>
        </p:txBody>
      </p:sp>
      <p:sp>
        <p:nvSpPr>
          <p:cNvPr id="138243" name="Rectangle 3"/>
          <p:cNvSpPr>
            <a:spLocks noGrp="1" noChangeArrowheads="1"/>
          </p:cNvSpPr>
          <p:nvPr>
            <p:ph type="body" idx="1"/>
          </p:nvPr>
        </p:nvSpPr>
        <p:spPr>
          <a:xfrm>
            <a:off x="4643438" y="1819292"/>
            <a:ext cx="3890962" cy="3895724"/>
          </a:xfrm>
        </p:spPr>
        <p:txBody>
          <a:bodyPr/>
          <a:lstStyle/>
          <a:p>
            <a:pPr marL="231775" indent="-231775" algn="just" rtl="1">
              <a:lnSpc>
                <a:spcPct val="80000"/>
              </a:lnSpc>
              <a:buClr>
                <a:schemeClr val="accent2"/>
              </a:buClr>
              <a:buNone/>
            </a:pPr>
            <a:r>
              <a:rPr lang="fa-IR" sz="2000" dirty="0"/>
              <a:t>1- در این پنجره با انتخاب دو گزینه </a:t>
            </a:r>
            <a:r>
              <a:rPr lang="en-US" sz="1600" dirty="0"/>
              <a:t>Mean</a:t>
            </a:r>
            <a:r>
              <a:rPr lang="fa-IR" sz="1600" dirty="0"/>
              <a:t> </a:t>
            </a:r>
            <a:r>
              <a:rPr lang="fa-IR" sz="2000" dirty="0"/>
              <a:t>و </a:t>
            </a:r>
            <a:r>
              <a:rPr lang="en-US" sz="1600" dirty="0"/>
              <a:t>Sum</a:t>
            </a:r>
            <a:r>
              <a:rPr lang="fa-IR" sz="1600" dirty="0"/>
              <a:t> </a:t>
            </a:r>
            <a:r>
              <a:rPr lang="fa-IR" sz="2000" dirty="0"/>
              <a:t>می توانید میانگین و مجموع داده ها را بدست آورید.</a:t>
            </a:r>
          </a:p>
          <a:p>
            <a:pPr marL="231775" indent="-231775" algn="just" rtl="1">
              <a:lnSpc>
                <a:spcPct val="80000"/>
              </a:lnSpc>
              <a:buClr>
                <a:schemeClr val="accent2"/>
              </a:buClr>
              <a:buNone/>
            </a:pPr>
            <a:r>
              <a:rPr lang="fa-IR" sz="2000" dirty="0"/>
              <a:t>2- از قسمت </a:t>
            </a:r>
            <a:r>
              <a:rPr lang="en-US" sz="1600" dirty="0"/>
              <a:t>Dispersion</a:t>
            </a:r>
            <a:r>
              <a:rPr lang="fa-IR" sz="1600" dirty="0"/>
              <a:t> </a:t>
            </a:r>
            <a:r>
              <a:rPr lang="fa-IR" sz="2000" dirty="0"/>
              <a:t>می‌توانید با تیک زدن گزینه‌های مناسب انحراف استاندارد، واریانس، دامنه تغییرات، مینیمم، ماگزیمم و انحراف معیار و میانگین داده ها را به ترتیب محاسبه کنید.</a:t>
            </a:r>
          </a:p>
          <a:p>
            <a:pPr marL="231775" indent="-231775" algn="just" rtl="1">
              <a:lnSpc>
                <a:spcPct val="80000"/>
              </a:lnSpc>
              <a:buClr>
                <a:schemeClr val="accent2"/>
              </a:buClr>
              <a:buNone/>
            </a:pPr>
            <a:r>
              <a:rPr lang="fa-IR" sz="2000" dirty="0"/>
              <a:t>3- در بخش </a:t>
            </a:r>
            <a:r>
              <a:rPr lang="en-US" sz="1600" dirty="0"/>
              <a:t>Distribution</a:t>
            </a:r>
            <a:r>
              <a:rPr lang="fa-IR" sz="1600" dirty="0"/>
              <a:t> </a:t>
            </a:r>
            <a:r>
              <a:rPr lang="fa-IR" sz="2000" dirty="0"/>
              <a:t>قادر به محاسبه ضریب چولگی و ضریب کشیدگی توزیع داده ها خواهید بود.</a:t>
            </a:r>
          </a:p>
          <a:p>
            <a:pPr marL="231775" indent="-231775" algn="just" rtl="1">
              <a:lnSpc>
                <a:spcPct val="80000"/>
              </a:lnSpc>
              <a:buClr>
                <a:schemeClr val="accent2"/>
              </a:buClr>
              <a:buNone/>
            </a:pPr>
            <a:r>
              <a:rPr lang="fa-IR" sz="2000" dirty="0"/>
              <a:t>4- در قسمت </a:t>
            </a:r>
            <a:r>
              <a:rPr lang="en-US" sz="2000" dirty="0"/>
              <a:t> </a:t>
            </a:r>
            <a:r>
              <a:rPr lang="en-US" sz="1600" dirty="0"/>
              <a:t>Display Order</a:t>
            </a:r>
            <a:r>
              <a:rPr lang="fa-IR" sz="1600" dirty="0"/>
              <a:t> </a:t>
            </a:r>
            <a:r>
              <a:rPr lang="fa-IR" sz="2000" dirty="0"/>
              <a:t>می‌توانید خروجی‌ها را با ترتیب‌های داده شده ببینید.</a:t>
            </a:r>
          </a:p>
          <a:p>
            <a:pPr marL="231775" indent="-231775" algn="just" rtl="1">
              <a:lnSpc>
                <a:spcPct val="80000"/>
              </a:lnSpc>
              <a:buClr>
                <a:schemeClr val="accent2"/>
              </a:buClr>
              <a:buNone/>
            </a:pPr>
            <a:r>
              <a:rPr lang="fa-IR" sz="2000" dirty="0"/>
              <a:t>5- با کلیک بر روی </a:t>
            </a:r>
            <a:r>
              <a:rPr lang="en-US" sz="1600" dirty="0"/>
              <a:t>continue</a:t>
            </a:r>
            <a:r>
              <a:rPr lang="fa-IR" sz="2000" dirty="0"/>
              <a:t> و </a:t>
            </a:r>
            <a:r>
              <a:rPr lang="en-US" sz="1800" dirty="0"/>
              <a:t>ok</a:t>
            </a:r>
            <a:r>
              <a:rPr lang="fa-IR" sz="2000" dirty="0"/>
              <a:t> می‌توانید حاصل عملیات را در خروجی مشاهده کنید.</a:t>
            </a:r>
          </a:p>
          <a:p>
            <a:pPr marL="533400" indent="-533400" algn="r" rtl="1">
              <a:lnSpc>
                <a:spcPct val="80000"/>
              </a:lnSpc>
              <a:buClr>
                <a:schemeClr val="accent2"/>
              </a:buClr>
              <a:buFont typeface="Wingdings" pitchFamily="2" charset="2"/>
              <a:buAutoNum type="arabicPeriod"/>
            </a:pPr>
            <a:endParaRPr lang="fa-IR" sz="2000" dirty="0"/>
          </a:p>
        </p:txBody>
      </p:sp>
      <p:sp>
        <p:nvSpPr>
          <p:cNvPr id="9" name="Title 1"/>
          <p:cNvSpPr>
            <a:spLocks noGrp="1"/>
          </p:cNvSpPr>
          <p:nvPr>
            <p:ph type="title"/>
          </p:nvPr>
        </p:nvSpPr>
        <p:spPr>
          <a:xfrm>
            <a:off x="1500166" y="300038"/>
            <a:ext cx="7050234" cy="914384"/>
          </a:xfrm>
        </p:spPr>
        <p:txBody>
          <a:bodyPr>
            <a:normAutofit/>
          </a:bodyPr>
          <a:lstStyle/>
          <a:p>
            <a:r>
              <a:rPr lang="fa-IR" sz="4000" b="1" dirty="0">
                <a:solidFill>
                  <a:schemeClr val="accent1"/>
                </a:solidFill>
                <a:cs typeface="B Titr" pitchFamily="2" charset="-78"/>
              </a:rPr>
              <a:t>شاخص هاي توصيفي </a:t>
            </a:r>
            <a:r>
              <a:rPr lang="en-US" sz="4000" b="1" dirty="0">
                <a:solidFill>
                  <a:schemeClr val="accent1"/>
                </a:solidFill>
                <a:cs typeface="B Titr" pitchFamily="2" charset="-78"/>
              </a:rPr>
              <a:t>(Descriptive</a:t>
            </a:r>
            <a:r>
              <a:rPr lang="en-US" sz="4000" dirty="0"/>
              <a:t> </a:t>
            </a:r>
            <a:r>
              <a:rPr lang="en-US" sz="4000" b="1" dirty="0">
                <a:solidFill>
                  <a:schemeClr val="accent1"/>
                </a:solidFill>
                <a:cs typeface="B Titr" pitchFamily="2" charset="-78"/>
              </a:rPr>
              <a:t>)</a:t>
            </a:r>
            <a:endParaRPr lang="fa-IR" sz="4000" b="1" dirty="0">
              <a:solidFill>
                <a:schemeClr val="accent1"/>
              </a:solidFill>
              <a:cs typeface="B Titr" pitchFamily="2" charset="-78"/>
            </a:endParaRPr>
          </a:p>
        </p:txBody>
      </p:sp>
      <p:pic>
        <p:nvPicPr>
          <p:cNvPr id="11" name="Picture 10" descr="8.jpg"/>
          <p:cNvPicPr>
            <a:picLocks noChangeAspect="1"/>
          </p:cNvPicPr>
          <p:nvPr/>
        </p:nvPicPr>
        <p:blipFill>
          <a:blip r:embed="rId2" cstate="print"/>
          <a:stretch>
            <a:fillRect/>
          </a:stretch>
        </p:blipFill>
        <p:spPr>
          <a:xfrm>
            <a:off x="1285852" y="1905017"/>
            <a:ext cx="2600325" cy="3952875"/>
          </a:xfrm>
          <a:prstGeom prst="rect">
            <a:avLst/>
          </a:prstGeom>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13</a:t>
            </a:fld>
            <a:endParaRPr lang="en-US"/>
          </a:p>
        </p:txBody>
      </p:sp>
      <p:sp>
        <p:nvSpPr>
          <p:cNvPr id="5" name="Content Placeholder 4"/>
          <p:cNvSpPr>
            <a:spLocks noGrp="1"/>
          </p:cNvSpPr>
          <p:nvPr>
            <p:ph sz="quarter" idx="1"/>
          </p:nvPr>
        </p:nvSpPr>
        <p:spPr>
          <a:xfrm>
            <a:off x="4857752" y="2000240"/>
            <a:ext cx="3947920" cy="3214710"/>
          </a:xfrm>
        </p:spPr>
        <p:txBody>
          <a:bodyPr>
            <a:noAutofit/>
          </a:bodyPr>
          <a:lstStyle/>
          <a:p>
            <a:pPr marL="0" indent="0" algn="just" rtl="1">
              <a:buNone/>
            </a:pPr>
            <a:r>
              <a:rPr lang="fa-IR" sz="2000" dirty="0">
                <a:cs typeface="B Lotus" pitchFamily="2" charset="-78"/>
              </a:rPr>
              <a:t>گاهی ممکن است به منظوز خاصی بخواهید داده ها را به صورت یک فایل خروجی در اختیار داشته باشید. به عنوان مثال اگر بخواهید از فایل داده، چند متغیر را انتخاب و اطلاعات مربوط به نمونه ها را در خروجی مشاهده کنید و به صورت یک گزارش آنها را چاپ </a:t>
            </a:r>
          </a:p>
          <a:p>
            <a:pPr marL="0" indent="0" algn="just" rtl="1">
              <a:buNone/>
            </a:pPr>
            <a:r>
              <a:rPr lang="fa-IR" sz="2000" dirty="0">
                <a:cs typeface="B Lotus" pitchFamily="2" charset="-78"/>
              </a:rPr>
              <a:t>کنید، دستورزیر را اجرا کنید:</a:t>
            </a:r>
          </a:p>
          <a:p>
            <a:pPr marL="0" indent="0" algn="l" rtl="1">
              <a:buNone/>
            </a:pPr>
            <a:r>
              <a:rPr lang="en-US" sz="1600" dirty="0">
                <a:cs typeface="B Lotus" pitchFamily="2" charset="-78"/>
              </a:rPr>
              <a:t>Analyze/Report/Case Summaries… </a:t>
            </a:r>
          </a:p>
          <a:p>
            <a:pPr marL="0" indent="0" algn="r" rtl="1">
              <a:buNone/>
            </a:pPr>
            <a:r>
              <a:rPr lang="fa-IR" sz="2000" dirty="0">
                <a:cs typeface="B Lotus" pitchFamily="2" charset="-78"/>
              </a:rPr>
              <a:t>تا کادر محاوره  </a:t>
            </a:r>
            <a:r>
              <a:rPr lang="en-US" sz="1600" dirty="0">
                <a:cs typeface="B Lotus" pitchFamily="2" charset="-78"/>
              </a:rPr>
              <a:t>Summarized Cases</a:t>
            </a:r>
            <a:r>
              <a:rPr lang="fa-IR" sz="1600" dirty="0">
                <a:cs typeface="B Lotus" pitchFamily="2" charset="-78"/>
              </a:rPr>
              <a:t> </a:t>
            </a:r>
            <a:endParaRPr lang="fa-IR" sz="2000" dirty="0">
              <a:cs typeface="B Lotus" pitchFamily="2" charset="-78"/>
            </a:endParaRPr>
          </a:p>
          <a:p>
            <a:pPr marL="0" indent="0" algn="r" rtl="1">
              <a:buNone/>
            </a:pPr>
            <a:r>
              <a:rPr lang="fa-IR" sz="2000" dirty="0">
                <a:cs typeface="B Lotus" pitchFamily="2" charset="-78"/>
              </a:rPr>
              <a:t>مانند شكل باز شود.</a:t>
            </a:r>
            <a:endParaRPr lang="fa-IR" sz="2000" dirty="0"/>
          </a:p>
        </p:txBody>
      </p:sp>
      <p:pic>
        <p:nvPicPr>
          <p:cNvPr id="6" name="Picture 5" descr="Snap2"/>
          <p:cNvPicPr/>
          <p:nvPr/>
        </p:nvPicPr>
        <p:blipFill>
          <a:blip r:embed="rId2" cstate="print"/>
          <a:stretch>
            <a:fillRect/>
          </a:stretch>
        </p:blipFill>
        <p:spPr bwMode="auto">
          <a:xfrm>
            <a:off x="357158" y="2071678"/>
            <a:ext cx="4071966" cy="3714776"/>
          </a:xfrm>
          <a:prstGeom prst="rect">
            <a:avLst/>
          </a:prstGeom>
          <a:ln>
            <a:noFill/>
          </a:ln>
          <a:effectLst>
            <a:outerShdw blurRad="190500" algn="tl" rotWithShape="0">
              <a:srgbClr val="000000">
                <a:alpha val="70000"/>
              </a:srgbClr>
            </a:outerShdw>
          </a:effectLst>
        </p:spPr>
      </p:pic>
      <p:sp>
        <p:nvSpPr>
          <p:cNvPr id="7" name="Title 1"/>
          <p:cNvSpPr>
            <a:spLocks noGrp="1"/>
          </p:cNvSpPr>
          <p:nvPr>
            <p:ph type="title"/>
          </p:nvPr>
        </p:nvSpPr>
        <p:spPr>
          <a:xfrm>
            <a:off x="3357554" y="300038"/>
            <a:ext cx="5192846" cy="914384"/>
          </a:xfrm>
        </p:spPr>
        <p:txBody>
          <a:bodyPr>
            <a:normAutofit/>
          </a:bodyPr>
          <a:lstStyle/>
          <a:p>
            <a:r>
              <a:rPr lang="fa-IR" sz="4000" b="1" dirty="0">
                <a:solidFill>
                  <a:schemeClr val="accent1"/>
                </a:solidFill>
                <a:cs typeface="B Titr" pitchFamily="2" charset="-78"/>
              </a:rPr>
              <a:t>تهيه گزارش از فايل داده ها</a:t>
            </a:r>
          </a:p>
        </p:txBody>
      </p:sp>
      <p:sp>
        <p:nvSpPr>
          <p:cNvPr id="9"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14</a:t>
            </a:fld>
            <a:endParaRPr lang="en-US"/>
          </a:p>
        </p:txBody>
      </p:sp>
      <p:sp>
        <p:nvSpPr>
          <p:cNvPr id="5" name="Content Placeholder 4"/>
          <p:cNvSpPr>
            <a:spLocks noGrp="1"/>
          </p:cNvSpPr>
          <p:nvPr>
            <p:ph sz="quarter" idx="1"/>
          </p:nvPr>
        </p:nvSpPr>
        <p:spPr>
          <a:xfrm>
            <a:off x="301752" y="1884238"/>
            <a:ext cx="8503920" cy="3473588"/>
          </a:xfrm>
        </p:spPr>
        <p:txBody>
          <a:bodyPr>
            <a:normAutofit/>
          </a:bodyPr>
          <a:lstStyle/>
          <a:p>
            <a:pPr lvl="0" algn="r" rtl="1">
              <a:buNone/>
            </a:pPr>
            <a:r>
              <a:rPr lang="fa-IR" sz="1800" dirty="0">
                <a:cs typeface="B Lotus" pitchFamily="2" charset="-78"/>
              </a:rPr>
              <a:t>در این کادر محاوره متغیرهایی را که می‌خواهید فهرست کنید. از چهارگوش سمت چپ به کادر </a:t>
            </a:r>
            <a:r>
              <a:rPr lang="en-US" sz="1400" dirty="0">
                <a:cs typeface="B Lotus" pitchFamily="2" charset="-78"/>
              </a:rPr>
              <a:t>Variables</a:t>
            </a:r>
            <a:r>
              <a:rPr lang="fa-IR" sz="1400" dirty="0">
                <a:cs typeface="B Lotus" pitchFamily="2" charset="-78"/>
              </a:rPr>
              <a:t>  </a:t>
            </a:r>
            <a:r>
              <a:rPr lang="fa-IR" sz="1800" dirty="0">
                <a:cs typeface="B Lotus" pitchFamily="2" charset="-78"/>
              </a:rPr>
              <a:t>منتقل کنید. </a:t>
            </a:r>
            <a:endParaRPr lang="en-US" sz="1800" dirty="0">
              <a:cs typeface="B Lotus" pitchFamily="2" charset="-78"/>
            </a:endParaRPr>
          </a:p>
          <a:p>
            <a:pPr marL="0" lvl="0" indent="0" algn="r" rtl="1">
              <a:buNone/>
            </a:pPr>
            <a:r>
              <a:rPr lang="fa-IR" sz="1800" dirty="0">
                <a:cs typeface="B Lotus" pitchFamily="2" charset="-78"/>
              </a:rPr>
              <a:t>اگر می خواهید اطلاعات مربوط به نمونه ها را هم در خروجی داشته باشید گزینه </a:t>
            </a:r>
            <a:r>
              <a:rPr lang="en-US" sz="1400" dirty="0">
                <a:cs typeface="B Lotus" pitchFamily="2" charset="-78"/>
              </a:rPr>
              <a:t>Display Cases</a:t>
            </a:r>
            <a:r>
              <a:rPr lang="fa-IR" sz="1400" dirty="0">
                <a:cs typeface="B Lotus" pitchFamily="2" charset="-78"/>
              </a:rPr>
              <a:t> </a:t>
            </a:r>
            <a:r>
              <a:rPr lang="fa-IR" sz="1800" dirty="0">
                <a:cs typeface="B Lotus" pitchFamily="2" charset="-78"/>
              </a:rPr>
              <a:t>را علامت دار کنید تا همزمان با آن گزینه های بعدی نیز فعال شوند.</a:t>
            </a:r>
            <a:endParaRPr lang="en-US" sz="1800" dirty="0">
              <a:cs typeface="B Lotus" pitchFamily="2" charset="-78"/>
            </a:endParaRPr>
          </a:p>
          <a:p>
            <a:pPr lvl="0" algn="r" rtl="1">
              <a:buNone/>
            </a:pPr>
            <a:r>
              <a:rPr lang="fa-IR" sz="1800" dirty="0">
                <a:cs typeface="B Lotus" pitchFamily="2" charset="-78"/>
              </a:rPr>
              <a:t>اگر می خواهید تعداد محدودی از داده ها را لیست کنید </a:t>
            </a:r>
          </a:p>
          <a:p>
            <a:pPr lvl="0" algn="r" rtl="1">
              <a:buNone/>
            </a:pPr>
            <a:r>
              <a:rPr lang="fa-IR" sz="1800" dirty="0">
                <a:cs typeface="B Lotus" pitchFamily="2" charset="-78"/>
              </a:rPr>
              <a:t>در کادر مربوطه به گزینه </a:t>
            </a:r>
          </a:p>
          <a:p>
            <a:pPr lvl="0" algn="r" rtl="1">
              <a:buNone/>
            </a:pPr>
            <a:r>
              <a:rPr lang="en-US" sz="1400" dirty="0">
                <a:cs typeface="B Lotus" pitchFamily="2" charset="-78"/>
              </a:rPr>
              <a:t>Limited Cases To First             </a:t>
            </a:r>
            <a:r>
              <a:rPr lang="fa-IR" sz="1400" dirty="0">
                <a:cs typeface="B Lotus" pitchFamily="2" charset="-78"/>
              </a:rPr>
              <a:t> </a:t>
            </a:r>
            <a:r>
              <a:rPr lang="fa-IR" sz="1800" dirty="0">
                <a:cs typeface="B Lotus" pitchFamily="2" charset="-78"/>
              </a:rPr>
              <a:t>مقدار مورد نظر را</a:t>
            </a:r>
          </a:p>
          <a:p>
            <a:pPr lvl="0" algn="r" rtl="1">
              <a:buNone/>
            </a:pPr>
            <a:r>
              <a:rPr lang="fa-IR" sz="1800" dirty="0">
                <a:cs typeface="B Lotus" pitchFamily="2" charset="-78"/>
              </a:rPr>
              <a:t>وارد کنید. مثلا اگر عدد 10 را وارد کنید. 10نمونه </a:t>
            </a:r>
          </a:p>
          <a:p>
            <a:pPr lvl="0" algn="r" rtl="1">
              <a:buNone/>
            </a:pPr>
            <a:r>
              <a:rPr lang="fa-IR" sz="1800" dirty="0">
                <a:cs typeface="B Lotus" pitchFamily="2" charset="-78"/>
              </a:rPr>
              <a:t>اول از شماره 1 الی 10 را در خروجی مشاهده خواهید کرد.</a:t>
            </a:r>
            <a:endParaRPr lang="en-US" sz="1800" dirty="0">
              <a:cs typeface="B Lotus" pitchFamily="2" charset="-78"/>
            </a:endParaRPr>
          </a:p>
          <a:p>
            <a:pPr lvl="0" algn="r" rtl="1">
              <a:buNone/>
            </a:pPr>
            <a:r>
              <a:rPr lang="fa-IR" sz="1800" dirty="0">
                <a:cs typeface="B Lotus" pitchFamily="2" charset="-78"/>
              </a:rPr>
              <a:t>گزینه </a:t>
            </a:r>
            <a:r>
              <a:rPr lang="en-US" sz="1400" dirty="0">
                <a:cs typeface="B Lotus" pitchFamily="2" charset="-78"/>
              </a:rPr>
              <a:t>Show Only Valid Cases</a:t>
            </a:r>
            <a:r>
              <a:rPr lang="fa-IR" sz="1400" dirty="0">
                <a:cs typeface="B Lotus" pitchFamily="2" charset="-78"/>
              </a:rPr>
              <a:t> </a:t>
            </a:r>
            <a:r>
              <a:rPr lang="fa-IR" sz="1800" dirty="0">
                <a:cs typeface="B Lotus" pitchFamily="2" charset="-78"/>
              </a:rPr>
              <a:t>را تیک بزنید تا داده های </a:t>
            </a:r>
          </a:p>
          <a:p>
            <a:pPr lvl="0" algn="r" rtl="1">
              <a:buNone/>
            </a:pPr>
            <a:r>
              <a:rPr lang="fa-IR" sz="1800" dirty="0">
                <a:cs typeface="B Lotus" pitchFamily="2" charset="-78"/>
              </a:rPr>
              <a:t>گم شده ، در خروجی ظاهر نشوند. </a:t>
            </a:r>
            <a:endParaRPr lang="en-US" sz="1800" dirty="0">
              <a:cs typeface="B Lotus" pitchFamily="2" charset="-78"/>
            </a:endParaRPr>
          </a:p>
          <a:p>
            <a:pPr lvl="0" algn="r" rtl="1">
              <a:buNone/>
            </a:pPr>
            <a:r>
              <a:rPr lang="fa-IR" sz="1800" dirty="0">
                <a:cs typeface="B Lotus" pitchFamily="2" charset="-78"/>
              </a:rPr>
              <a:t>انتخاب گزینه </a:t>
            </a:r>
            <a:r>
              <a:rPr lang="en-US" sz="1400" dirty="0">
                <a:cs typeface="B Lotus" pitchFamily="2" charset="-78"/>
              </a:rPr>
              <a:t>Show Case number</a:t>
            </a:r>
            <a:r>
              <a:rPr lang="fa-IR" sz="1400" dirty="0">
                <a:cs typeface="B Lotus" pitchFamily="2" charset="-78"/>
              </a:rPr>
              <a:t> </a:t>
            </a:r>
            <a:r>
              <a:rPr lang="fa-IR" sz="1800" dirty="0">
                <a:cs typeface="B Lotus" pitchFamily="2" charset="-78"/>
              </a:rPr>
              <a:t>باعث می شود  که شماره  </a:t>
            </a:r>
          </a:p>
          <a:p>
            <a:pPr lvl="0" algn="r" rtl="1">
              <a:buNone/>
            </a:pPr>
            <a:r>
              <a:rPr lang="fa-IR" sz="1800" dirty="0">
                <a:cs typeface="B Lotus" pitchFamily="2" charset="-78"/>
              </a:rPr>
              <a:t>نمونه ها نیز در فهرستی که تهیه می کنید، مشاهده شود.</a:t>
            </a:r>
            <a:endParaRPr lang="fa-IR" sz="1800" dirty="0"/>
          </a:p>
        </p:txBody>
      </p:sp>
      <p:pic>
        <p:nvPicPr>
          <p:cNvPr id="6" name="Picture 5" descr="Snap2"/>
          <p:cNvPicPr/>
          <p:nvPr/>
        </p:nvPicPr>
        <p:blipFill>
          <a:blip r:embed="rId2" cstate="print"/>
          <a:stretch>
            <a:fillRect/>
          </a:stretch>
        </p:blipFill>
        <p:spPr bwMode="auto">
          <a:xfrm>
            <a:off x="714348" y="2714620"/>
            <a:ext cx="3643338" cy="3429024"/>
          </a:xfrm>
          <a:prstGeom prst="rect">
            <a:avLst/>
          </a:prstGeom>
          <a:noFill/>
          <a:ln>
            <a:noFill/>
          </a:ln>
        </p:spPr>
      </p:pic>
      <p:sp>
        <p:nvSpPr>
          <p:cNvPr id="7" name="Rectangle 6"/>
          <p:cNvSpPr/>
          <p:nvPr/>
        </p:nvSpPr>
        <p:spPr>
          <a:xfrm>
            <a:off x="8286776" y="3314999"/>
            <a:ext cx="428628" cy="214314"/>
          </a:xfrm>
          <a:prstGeom prst="rect">
            <a:avLst/>
          </a:prstGeom>
          <a:noFill/>
          <a:ln w="9525">
            <a:solidFill>
              <a:schemeClr val="tx1"/>
            </a:solidFill>
          </a:ln>
        </p:spPr>
        <p:style>
          <a:lnRef idx="3">
            <a:schemeClr val="lt1"/>
          </a:lnRef>
          <a:fillRef idx="1">
            <a:schemeClr val="accent3"/>
          </a:fillRef>
          <a:effectRef idx="1">
            <a:schemeClr val="accent3"/>
          </a:effectRef>
          <a:fontRef idx="minor">
            <a:schemeClr val="lt1"/>
          </a:fontRef>
        </p:style>
        <p:txBody>
          <a:bodyPr rtlCol="1" anchor="ctr"/>
          <a:lstStyle/>
          <a:p>
            <a:pPr algn="ctr"/>
            <a:endParaRPr lang="fa-IR" dirty="0">
              <a:noFill/>
            </a:endParaRPr>
          </a:p>
        </p:txBody>
      </p:sp>
      <p:sp>
        <p:nvSpPr>
          <p:cNvPr id="9" name="Title 1"/>
          <p:cNvSpPr>
            <a:spLocks noGrp="1"/>
          </p:cNvSpPr>
          <p:nvPr>
            <p:ph type="title"/>
          </p:nvPr>
        </p:nvSpPr>
        <p:spPr>
          <a:xfrm>
            <a:off x="3357554" y="300038"/>
            <a:ext cx="5192846" cy="914384"/>
          </a:xfrm>
        </p:spPr>
        <p:txBody>
          <a:bodyPr>
            <a:normAutofit/>
          </a:bodyPr>
          <a:lstStyle/>
          <a:p>
            <a:r>
              <a:rPr lang="fa-IR" sz="4000" b="1" dirty="0">
                <a:solidFill>
                  <a:schemeClr val="accent1"/>
                </a:solidFill>
                <a:cs typeface="B Titr" pitchFamily="2" charset="-78"/>
              </a:rPr>
              <a:t>تهيه گزارش از فايل داده ها</a:t>
            </a:r>
          </a:p>
        </p:txBody>
      </p:sp>
      <p:sp>
        <p:nvSpPr>
          <p:cNvPr id="10"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15</a:t>
            </a:fld>
            <a:endParaRPr lang="en-US"/>
          </a:p>
        </p:txBody>
      </p:sp>
      <p:sp>
        <p:nvSpPr>
          <p:cNvPr id="5" name="Content Placeholder 4"/>
          <p:cNvSpPr>
            <a:spLocks noGrp="1"/>
          </p:cNvSpPr>
          <p:nvPr>
            <p:ph sz="quarter" idx="1"/>
          </p:nvPr>
        </p:nvSpPr>
        <p:spPr>
          <a:xfrm>
            <a:off x="642910" y="1884238"/>
            <a:ext cx="8003854" cy="3830778"/>
          </a:xfrm>
        </p:spPr>
        <p:txBody>
          <a:bodyPr>
            <a:noAutofit/>
          </a:bodyPr>
          <a:lstStyle/>
          <a:p>
            <a:pPr lvl="0" algn="r" rtl="1">
              <a:buNone/>
            </a:pPr>
            <a:r>
              <a:rPr lang="fa-IR" sz="2400" dirty="0"/>
              <a:t>اگر قصد دارید برای متغیر‌هایی که انتخاب کرده‌اید، بعضی از آماره‌های توصیفی</a:t>
            </a:r>
          </a:p>
          <a:p>
            <a:pPr lvl="0" algn="r" rtl="1">
              <a:buNone/>
            </a:pPr>
            <a:r>
              <a:rPr lang="fa-IR" sz="2400" dirty="0"/>
              <a:t>را محاسبه کنید، از گزینه  </a:t>
            </a:r>
            <a:r>
              <a:rPr lang="en-US" sz="1800" dirty="0"/>
              <a:t>Statistics</a:t>
            </a:r>
            <a:r>
              <a:rPr lang="fa-IR" sz="1800" dirty="0"/>
              <a:t> </a:t>
            </a:r>
            <a:r>
              <a:rPr lang="fa-IR" sz="2400" dirty="0"/>
              <a:t> استفاده کنید تا کادر محاوره آن باز شود. </a:t>
            </a:r>
          </a:p>
          <a:p>
            <a:pPr algn="r" rtl="1">
              <a:buNone/>
            </a:pPr>
            <a:r>
              <a:rPr lang="fa-IR" sz="2400" dirty="0"/>
              <a:t>در کادر مکالمه آن می‌توانید آماره های </a:t>
            </a:r>
          </a:p>
          <a:p>
            <a:pPr algn="r" rtl="1">
              <a:buNone/>
            </a:pPr>
            <a:r>
              <a:rPr lang="fa-IR" sz="2400" dirty="0"/>
              <a:t>توصیفی دلخواه را به چهارگوش</a:t>
            </a:r>
          </a:p>
          <a:p>
            <a:pPr algn="r" rtl="1">
              <a:buNone/>
            </a:pPr>
            <a:r>
              <a:rPr lang="fa-IR" sz="2400" dirty="0"/>
              <a:t> </a:t>
            </a:r>
            <a:r>
              <a:rPr lang="en-US" sz="1800" dirty="0"/>
              <a:t>Cell Statistics:</a:t>
            </a:r>
            <a:r>
              <a:rPr lang="fa-IR" sz="1800" dirty="0"/>
              <a:t> </a:t>
            </a:r>
            <a:r>
              <a:rPr lang="fa-IR" sz="2400" dirty="0"/>
              <a:t>(سمت راست) منتقل کنید. </a:t>
            </a:r>
          </a:p>
          <a:p>
            <a:pPr algn="r" rtl="1">
              <a:buNone/>
            </a:pPr>
            <a:r>
              <a:rPr lang="fa-IR" sz="2400" dirty="0"/>
              <a:t>دقت کنید آماره‌های انتخابی برای متغیرهایی </a:t>
            </a:r>
          </a:p>
          <a:p>
            <a:pPr algn="r" rtl="1">
              <a:buNone/>
            </a:pPr>
            <a:r>
              <a:rPr lang="fa-IR" sz="2400" dirty="0"/>
              <a:t>که انتخاب کرده‌اید، با معنی باشند.</a:t>
            </a:r>
          </a:p>
          <a:p>
            <a:pPr algn="r" rtl="1">
              <a:buNone/>
            </a:pPr>
            <a:r>
              <a:rPr lang="fa-IR" sz="2400" dirty="0"/>
              <a:t>براي ادامه </a:t>
            </a:r>
            <a:r>
              <a:rPr lang="en-US" sz="1800" dirty="0"/>
              <a:t>Continue</a:t>
            </a:r>
            <a:r>
              <a:rPr lang="fa-IR" sz="2400" dirty="0"/>
              <a:t> و </a:t>
            </a:r>
            <a:r>
              <a:rPr lang="en-US" sz="1800" dirty="0"/>
              <a:t>Ok</a:t>
            </a:r>
            <a:r>
              <a:rPr lang="fa-IR" sz="2400" dirty="0"/>
              <a:t> را کلیک کنید.</a:t>
            </a:r>
          </a:p>
          <a:p>
            <a:pPr algn="r" rtl="1">
              <a:buNone/>
            </a:pPr>
            <a:r>
              <a:rPr lang="fa-IR" sz="2400" dirty="0"/>
              <a:t>اينك مي‌توانيد نتيجه را در خروجي مشاهده كنيد.</a:t>
            </a:r>
            <a:endParaRPr lang="en-US" sz="2400" dirty="0"/>
          </a:p>
          <a:p>
            <a:pPr lvl="0" algn="r" rtl="1">
              <a:buNone/>
            </a:pPr>
            <a:endParaRPr lang="en-US" sz="2400" dirty="0"/>
          </a:p>
          <a:p>
            <a:pPr algn="r" rtl="1">
              <a:buNone/>
            </a:pPr>
            <a:endParaRPr lang="fa-IR" sz="2400" dirty="0"/>
          </a:p>
        </p:txBody>
      </p:sp>
      <p:pic>
        <p:nvPicPr>
          <p:cNvPr id="6" name="Picture 5" descr="Snap4"/>
          <p:cNvPicPr/>
          <p:nvPr/>
        </p:nvPicPr>
        <p:blipFill>
          <a:blip r:embed="rId2" cstate="print"/>
          <a:stretch>
            <a:fillRect/>
          </a:stretch>
        </p:blipFill>
        <p:spPr bwMode="auto">
          <a:xfrm>
            <a:off x="648077" y="2857496"/>
            <a:ext cx="3066667" cy="3342857"/>
          </a:xfrm>
          <a:prstGeom prst="rect">
            <a:avLst/>
          </a:prstGeom>
          <a:noFill/>
          <a:ln>
            <a:noFill/>
          </a:ln>
        </p:spPr>
      </p:pic>
      <p:sp>
        <p:nvSpPr>
          <p:cNvPr id="9" name="Title 1"/>
          <p:cNvSpPr>
            <a:spLocks noGrp="1"/>
          </p:cNvSpPr>
          <p:nvPr>
            <p:ph type="title"/>
          </p:nvPr>
        </p:nvSpPr>
        <p:spPr>
          <a:xfrm>
            <a:off x="3357554" y="300038"/>
            <a:ext cx="5192846" cy="914384"/>
          </a:xfrm>
        </p:spPr>
        <p:txBody>
          <a:bodyPr>
            <a:normAutofit/>
          </a:bodyPr>
          <a:lstStyle/>
          <a:p>
            <a:r>
              <a:rPr lang="fa-IR" sz="4000" b="1" dirty="0">
                <a:solidFill>
                  <a:schemeClr val="accent1"/>
                </a:solidFill>
                <a:cs typeface="B Titr" pitchFamily="2" charset="-78"/>
              </a:rPr>
              <a:t>تهيه گزارش از فايل داده ها</a:t>
            </a:r>
          </a:p>
        </p:txBody>
      </p:sp>
      <p:sp>
        <p:nvSpPr>
          <p:cNvPr id="8"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714488"/>
            <a:ext cx="6072230" cy="857256"/>
          </a:xfrm>
        </p:spPr>
        <p:style>
          <a:lnRef idx="1">
            <a:schemeClr val="accent5"/>
          </a:lnRef>
          <a:fillRef idx="3">
            <a:schemeClr val="accent5"/>
          </a:fillRef>
          <a:effectRef idx="2">
            <a:schemeClr val="accent5"/>
          </a:effectRef>
          <a:fontRef idx="minor">
            <a:schemeClr val="lt1"/>
          </a:fontRef>
        </p:style>
        <p:txBody>
          <a:bodyPr/>
          <a:lstStyle/>
          <a:p>
            <a:pPr marL="0" indent="0" algn="ctr">
              <a:buNone/>
            </a:pPr>
            <a:r>
              <a:rPr lang="fa-IR" sz="2400" dirty="0"/>
              <a:t>   يكي از امكانات مفيد براي توصيف اطلاعات و آناليز اكتشافي داده‌ها، روند</a:t>
            </a:r>
            <a:r>
              <a:rPr lang="en-US" sz="1800" dirty="0"/>
              <a:t>Explore </a:t>
            </a:r>
            <a:r>
              <a:rPr lang="fa-IR" sz="1800" dirty="0"/>
              <a:t> </a:t>
            </a:r>
            <a:r>
              <a:rPr lang="fa-IR" sz="2400" dirty="0"/>
              <a:t>است كه داراي امكانات فراواني است.</a:t>
            </a:r>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16</a:t>
            </a:fld>
            <a:endParaRPr lang="en-US"/>
          </a:p>
        </p:txBody>
      </p:sp>
      <p:sp>
        <p:nvSpPr>
          <p:cNvPr id="5" name="Title 1"/>
          <p:cNvSpPr>
            <a:spLocks noGrp="1"/>
          </p:cNvSpPr>
          <p:nvPr>
            <p:ph type="title"/>
          </p:nvPr>
        </p:nvSpPr>
        <p:spPr>
          <a:xfrm>
            <a:off x="5286380" y="300038"/>
            <a:ext cx="3264020" cy="914384"/>
          </a:xfrm>
        </p:spPr>
        <p:txBody>
          <a:bodyPr>
            <a:normAutofit/>
          </a:bodyPr>
          <a:lstStyle/>
          <a:p>
            <a:r>
              <a:rPr lang="fa-IR" sz="4000" b="1" dirty="0">
                <a:solidFill>
                  <a:schemeClr val="accent1"/>
                </a:solidFill>
                <a:cs typeface="B Titr" pitchFamily="2" charset="-78"/>
              </a:rPr>
              <a:t>روند </a:t>
            </a:r>
            <a:r>
              <a:rPr lang="en-US" sz="4000" b="1" dirty="0">
                <a:solidFill>
                  <a:schemeClr val="accent1"/>
                </a:solidFill>
                <a:cs typeface="B Titr" pitchFamily="2" charset="-78"/>
              </a:rPr>
              <a:t>Explore</a:t>
            </a:r>
            <a:endParaRPr lang="fa-IR" sz="4000" b="1" dirty="0">
              <a:solidFill>
                <a:schemeClr val="accent1"/>
              </a:solidFill>
              <a:cs typeface="B Titr" pitchFamily="2" charset="-78"/>
            </a:endParaRPr>
          </a:p>
        </p:txBody>
      </p:sp>
      <p:sp>
        <p:nvSpPr>
          <p:cNvPr id="6" name="Rectangle 5"/>
          <p:cNvSpPr/>
          <p:nvPr/>
        </p:nvSpPr>
        <p:spPr>
          <a:xfrm>
            <a:off x="1071538" y="2786058"/>
            <a:ext cx="7500990" cy="428628"/>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rtl="1"/>
            <a:r>
              <a:rPr lang="fa-IR" dirty="0"/>
              <a:t>در روند</a:t>
            </a:r>
            <a:r>
              <a:rPr lang="en-US" sz="1400" dirty="0"/>
              <a:t>Explore </a:t>
            </a:r>
            <a:r>
              <a:rPr lang="fa-IR" sz="1400" dirty="0"/>
              <a:t> مي توانيد </a:t>
            </a:r>
            <a:r>
              <a:rPr lang="fa-IR" dirty="0"/>
              <a:t>برای خلاصه کردن و توصیف مشاهدات از نمودارهای مناسب بهره گيري نماييد.</a:t>
            </a:r>
          </a:p>
        </p:txBody>
      </p:sp>
      <p:sp>
        <p:nvSpPr>
          <p:cNvPr id="7" name="Rectangle 6"/>
          <p:cNvSpPr/>
          <p:nvPr/>
        </p:nvSpPr>
        <p:spPr>
          <a:xfrm>
            <a:off x="1071538" y="3286124"/>
            <a:ext cx="7500990" cy="428628"/>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rtl="1"/>
            <a:r>
              <a:rPr lang="fa-IR" dirty="0"/>
              <a:t>جدول‌های خلاصه شده‌ای از اطلاعات مربوط به نمونه ها و زیر گروههایی از نمونه ها را بدست آورید. </a:t>
            </a:r>
          </a:p>
        </p:txBody>
      </p:sp>
      <p:sp>
        <p:nvSpPr>
          <p:cNvPr id="8" name="Rectangle 7"/>
          <p:cNvSpPr/>
          <p:nvPr/>
        </p:nvSpPr>
        <p:spPr>
          <a:xfrm>
            <a:off x="1071538" y="3786190"/>
            <a:ext cx="750099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rtl="1"/>
            <a:r>
              <a:rPr lang="fa-IR" dirty="0"/>
              <a:t>در میان اطلاعات، نمونه‌هاي غیرعادی را که مقادیر آنها از سایر نمونه‌ها بیشتر یا کمتر هستند، کاوش كنيد.</a:t>
            </a:r>
          </a:p>
        </p:txBody>
      </p:sp>
      <p:sp>
        <p:nvSpPr>
          <p:cNvPr id="9" name="Rectangle 8"/>
          <p:cNvSpPr/>
          <p:nvPr/>
        </p:nvSpPr>
        <p:spPr>
          <a:xfrm>
            <a:off x="1071538" y="4286256"/>
            <a:ext cx="7500990"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rtl="1"/>
            <a:r>
              <a:rPr lang="fa-IR" dirty="0"/>
              <a:t>شاخص‌های آماری مناسب را در گروهها محاسبه كرده و فاصله اطمينان براي ميانگين به دست آوريد .</a:t>
            </a:r>
          </a:p>
        </p:txBody>
      </p:sp>
      <p:sp>
        <p:nvSpPr>
          <p:cNvPr id="10" name="Rectangle 9"/>
          <p:cNvSpPr/>
          <p:nvPr/>
        </p:nvSpPr>
        <p:spPr>
          <a:xfrm>
            <a:off x="1071538" y="4786322"/>
            <a:ext cx="7500990" cy="428628"/>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rtl="1"/>
            <a:r>
              <a:rPr lang="fa-IR" dirty="0"/>
              <a:t>مي‌توانيد نمودار ساقه و برگ و هیستوگرام را برای نمایش توزیع فراوانی در بین گروهها رسم كنيد.</a:t>
            </a:r>
          </a:p>
        </p:txBody>
      </p:sp>
      <p:sp>
        <p:nvSpPr>
          <p:cNvPr id="11" name="Rectangle 10"/>
          <p:cNvSpPr/>
          <p:nvPr/>
        </p:nvSpPr>
        <p:spPr>
          <a:xfrm>
            <a:off x="1071538" y="5786454"/>
            <a:ext cx="7500990" cy="42862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rtl="1"/>
            <a:r>
              <a:rPr lang="fa-IR" dirty="0"/>
              <a:t>می توانید از نمودار </a:t>
            </a:r>
            <a:r>
              <a:rPr lang="en-US" sz="1100" dirty="0"/>
              <a:t>Q-Q</a:t>
            </a:r>
            <a:r>
              <a:rPr lang="fa-IR" sz="1100" dirty="0"/>
              <a:t> </a:t>
            </a:r>
            <a:r>
              <a:rPr lang="fa-IR" dirty="0"/>
              <a:t>برای بررسي نرمال بودن مقادير متغیر وابسته در هر گروه استفاده کنید.</a:t>
            </a:r>
          </a:p>
        </p:txBody>
      </p:sp>
      <p:sp>
        <p:nvSpPr>
          <p:cNvPr id="12" name="Rectangle 11"/>
          <p:cNvSpPr/>
          <p:nvPr/>
        </p:nvSpPr>
        <p:spPr>
          <a:xfrm>
            <a:off x="1071538" y="5286388"/>
            <a:ext cx="7500990" cy="428628"/>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rtl="1"/>
            <a:r>
              <a:rPr lang="fa-IR" dirty="0"/>
              <a:t>نمودار مفید جعبه ای را برای مقایسه شاخص‌های میانه، چارک اول و سوم بین گروهها بکار گیرید.</a:t>
            </a:r>
          </a:p>
        </p:txBody>
      </p:sp>
      <p:sp>
        <p:nvSpPr>
          <p:cNvPr id="13"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15" name="Oval 14"/>
          <p:cNvSpPr/>
          <p:nvPr/>
        </p:nvSpPr>
        <p:spPr>
          <a:xfrm>
            <a:off x="7215206" y="1714488"/>
            <a:ext cx="1285884" cy="857256"/>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Explore</a:t>
            </a:r>
            <a:endParaRPr lang="fa-IR" dirty="0"/>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768DB5F-5DA3-45EE-B5E5-1B8DF67605A1}" type="slidenum">
              <a:rPr lang="ar-SA"/>
              <a:pPr/>
              <a:t>17</a:t>
            </a:fld>
            <a:endParaRPr lang="en-US"/>
          </a:p>
        </p:txBody>
      </p:sp>
      <p:sp>
        <p:nvSpPr>
          <p:cNvPr id="156675" name="Rectangle 3"/>
          <p:cNvSpPr>
            <a:spLocks noGrp="1" noChangeArrowheads="1"/>
          </p:cNvSpPr>
          <p:nvPr>
            <p:ph type="body" idx="1"/>
          </p:nvPr>
        </p:nvSpPr>
        <p:spPr>
          <a:xfrm>
            <a:off x="4564086" y="2928934"/>
            <a:ext cx="3865566" cy="3143272"/>
          </a:xfrm>
        </p:spPr>
        <p:txBody>
          <a:bodyPr/>
          <a:lstStyle/>
          <a:p>
            <a:pPr algn="just" rtl="1">
              <a:lnSpc>
                <a:spcPct val="90000"/>
              </a:lnSpc>
            </a:pPr>
            <a:r>
              <a:rPr lang="fa-IR" sz="1800" dirty="0"/>
              <a:t>در </a:t>
            </a:r>
            <a:r>
              <a:rPr lang="ar-SA" sz="1800" dirty="0"/>
              <a:t>روند </a:t>
            </a:r>
            <a:r>
              <a:rPr lang="en-US" sz="1400" dirty="0"/>
              <a:t>Explore</a:t>
            </a:r>
            <a:r>
              <a:rPr lang="fa-IR" sz="1400" dirty="0"/>
              <a:t> </a:t>
            </a:r>
            <a:r>
              <a:rPr lang="fa-IR" sz="1800" dirty="0"/>
              <a:t>مقادیر یک صفت کمی را در سطوح یک متغیر کیفی و با استفاده از نمودار یا شاخص‌های توصیفی مقایسه کرد.</a:t>
            </a:r>
          </a:p>
          <a:p>
            <a:pPr algn="just" rtl="1">
              <a:lnSpc>
                <a:spcPct val="90000"/>
              </a:lnSpc>
            </a:pPr>
            <a:r>
              <a:rPr lang="fa-IR" sz="1800" dirty="0"/>
              <a:t>همچنين می‌توان از</a:t>
            </a:r>
            <a:r>
              <a:rPr lang="ar-SA" sz="1800" dirty="0"/>
              <a:t> این روند </a:t>
            </a:r>
            <a:r>
              <a:rPr lang="fa-IR" sz="1800" dirty="0"/>
              <a:t>برای مقایسه گروهها نیز استفاده کرد.</a:t>
            </a:r>
          </a:p>
          <a:p>
            <a:pPr algn="just">
              <a:lnSpc>
                <a:spcPct val="90000"/>
              </a:lnSpc>
            </a:pPr>
            <a:r>
              <a:rPr lang="ar-SA" sz="1800" dirty="0"/>
              <a:t>در این روند متغیر كمی </a:t>
            </a:r>
            <a:r>
              <a:rPr lang="fa-IR" sz="1800" dirty="0"/>
              <a:t>(</a:t>
            </a:r>
            <a:r>
              <a:rPr lang="en-US" sz="1400" dirty="0"/>
              <a:t>Scale</a:t>
            </a:r>
            <a:r>
              <a:rPr lang="fa-IR" sz="1800" dirty="0"/>
              <a:t>) </a:t>
            </a:r>
            <a:r>
              <a:rPr lang="ar-SA" sz="1800" dirty="0"/>
              <a:t>را به عنوان متغیر وابسته و متغیر كیفی</a:t>
            </a:r>
            <a:r>
              <a:rPr lang="fa-IR" sz="1800" dirty="0"/>
              <a:t> (</a:t>
            </a:r>
            <a:r>
              <a:rPr lang="en-US" sz="1400" dirty="0"/>
              <a:t>Nominal , Ordinal</a:t>
            </a:r>
            <a:r>
              <a:rPr lang="fa-IR" sz="1800" dirty="0"/>
              <a:t>)</a:t>
            </a:r>
            <a:r>
              <a:rPr lang="ar-SA" sz="1800" dirty="0"/>
              <a:t> را به عنوان متغیرمستقل</a:t>
            </a:r>
            <a:r>
              <a:rPr lang="fa-IR" sz="1800" dirty="0"/>
              <a:t> در نظر مي‌گيريم.</a:t>
            </a:r>
          </a:p>
          <a:p>
            <a:pPr algn="just">
              <a:lnSpc>
                <a:spcPct val="90000"/>
              </a:lnSpc>
            </a:pPr>
            <a:r>
              <a:rPr lang="fa-IR" sz="1800" dirty="0"/>
              <a:t>می توانید از نمودار </a:t>
            </a:r>
            <a:r>
              <a:rPr lang="en-US" sz="1400" dirty="0"/>
              <a:t>Q-Q</a:t>
            </a:r>
            <a:r>
              <a:rPr lang="fa-IR" sz="1800" dirty="0"/>
              <a:t> برای آزمون نرمال بودن متغیر وابسته در هر گروه استفاده کنید.</a:t>
            </a:r>
          </a:p>
          <a:p>
            <a:pPr algn="just">
              <a:lnSpc>
                <a:spcPct val="90000"/>
              </a:lnSpc>
            </a:pPr>
            <a:r>
              <a:rPr lang="fa-IR" sz="1800" dirty="0"/>
              <a:t> </a:t>
            </a:r>
            <a:r>
              <a:rPr lang="ar-SA" sz="1800" dirty="0"/>
              <a:t>از منو اصلی گزینه </a:t>
            </a:r>
            <a:r>
              <a:rPr lang="en-US" sz="1400" dirty="0"/>
              <a:t>Analyzed</a:t>
            </a:r>
            <a:r>
              <a:rPr lang="fa-IR" sz="1400" dirty="0"/>
              <a:t>،</a:t>
            </a:r>
            <a:r>
              <a:rPr lang="ar-SA" sz="1400" dirty="0"/>
              <a:t> </a:t>
            </a:r>
            <a:r>
              <a:rPr lang="ar-SA" sz="1800" dirty="0"/>
              <a:t>گزینه</a:t>
            </a:r>
            <a:r>
              <a:rPr lang="en-US" sz="1400" dirty="0"/>
              <a:t>descriptive statistics</a:t>
            </a:r>
            <a:r>
              <a:rPr lang="ar-SA" sz="1400" dirty="0"/>
              <a:t> </a:t>
            </a:r>
            <a:r>
              <a:rPr lang="ar-SA" sz="1800" dirty="0"/>
              <a:t>و سپس </a:t>
            </a:r>
            <a:r>
              <a:rPr lang="en-US" sz="1400" dirty="0"/>
              <a:t>explore</a:t>
            </a:r>
            <a:r>
              <a:rPr lang="ar-SA" sz="1400" dirty="0"/>
              <a:t> </a:t>
            </a:r>
            <a:r>
              <a:rPr lang="ar-SA" sz="1800" dirty="0"/>
              <a:t>را انتخاب </a:t>
            </a:r>
            <a:r>
              <a:rPr lang="fa-IR" sz="1800" dirty="0"/>
              <a:t>كنيد</a:t>
            </a:r>
            <a:r>
              <a:rPr lang="ar-SA" sz="1800" dirty="0"/>
              <a:t>.</a:t>
            </a:r>
          </a:p>
          <a:p>
            <a:pPr algn="just" rtl="1">
              <a:lnSpc>
                <a:spcPct val="90000"/>
              </a:lnSpc>
              <a:buFont typeface="Wingdings" pitchFamily="2" charset="2"/>
              <a:buNone/>
            </a:pPr>
            <a:endParaRPr lang="ar-SA" sz="1800" dirty="0"/>
          </a:p>
        </p:txBody>
      </p:sp>
      <p:sp>
        <p:nvSpPr>
          <p:cNvPr id="156679"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9" name="Title 1"/>
          <p:cNvSpPr>
            <a:spLocks noGrp="1"/>
          </p:cNvSpPr>
          <p:nvPr>
            <p:ph type="title"/>
          </p:nvPr>
        </p:nvSpPr>
        <p:spPr>
          <a:xfrm>
            <a:off x="5286380" y="300038"/>
            <a:ext cx="3264020" cy="914384"/>
          </a:xfrm>
        </p:spPr>
        <p:txBody>
          <a:bodyPr>
            <a:normAutofit/>
          </a:bodyPr>
          <a:lstStyle/>
          <a:p>
            <a:r>
              <a:rPr lang="fa-IR" sz="4000" b="1" dirty="0">
                <a:solidFill>
                  <a:schemeClr val="accent1"/>
                </a:solidFill>
                <a:cs typeface="B Titr" pitchFamily="2" charset="-78"/>
              </a:rPr>
              <a:t>روند </a:t>
            </a:r>
            <a:r>
              <a:rPr lang="en-US" sz="4000" b="1" dirty="0">
                <a:solidFill>
                  <a:schemeClr val="accent1"/>
                </a:solidFill>
                <a:cs typeface="B Titr" pitchFamily="2" charset="-78"/>
              </a:rPr>
              <a:t>Explore</a:t>
            </a:r>
            <a:endParaRPr lang="fa-IR" sz="4000" b="1" dirty="0">
              <a:solidFill>
                <a:schemeClr val="accent1"/>
              </a:solidFill>
              <a:cs typeface="B Titr" pitchFamily="2" charset="-78"/>
            </a:endParaRPr>
          </a:p>
        </p:txBody>
      </p:sp>
      <p:sp>
        <p:nvSpPr>
          <p:cNvPr id="10" name="Rounded Rectangle 9"/>
          <p:cNvSpPr/>
          <p:nvPr/>
        </p:nvSpPr>
        <p:spPr>
          <a:xfrm>
            <a:off x="714348" y="1714488"/>
            <a:ext cx="7429552" cy="857256"/>
          </a:xfrm>
          <a:prstGeom prst="roundRect">
            <a:avLst/>
          </a:prstGeom>
          <a:solidFill>
            <a:srgbClr val="F7FBF3"/>
          </a:solidFill>
        </p:spPr>
        <p:style>
          <a:lnRef idx="2">
            <a:schemeClr val="accent6"/>
          </a:lnRef>
          <a:fillRef idx="1">
            <a:schemeClr val="lt1"/>
          </a:fillRef>
          <a:effectRef idx="0">
            <a:schemeClr val="accent6"/>
          </a:effectRef>
          <a:fontRef idx="minor">
            <a:schemeClr val="dk1"/>
          </a:fontRef>
        </p:style>
        <p:txBody>
          <a:bodyPr rtlCol="1" anchor="ctr"/>
          <a:lstStyle/>
          <a:p>
            <a:pPr rtl="1"/>
            <a:r>
              <a:rPr lang="fa-IR" dirty="0"/>
              <a:t>اگر می خواهید در بین داده ها، اطلاعات بیشتری از نمونه ها را جستجو کنید و موشکافانه تر به جزئیات داده ها نگاه کنید. دستور </a:t>
            </a:r>
            <a:r>
              <a:rPr lang="en-US" sz="1400" dirty="0"/>
              <a:t>Explore</a:t>
            </a:r>
            <a:r>
              <a:rPr lang="fa-IR" sz="1400" dirty="0"/>
              <a:t> </a:t>
            </a:r>
            <a:r>
              <a:rPr lang="fa-IR" dirty="0"/>
              <a:t>را به عنوان یک دستور جامع آنالیز اکتشافی داده ها به کار بگیرید. </a:t>
            </a:r>
          </a:p>
        </p:txBody>
      </p:sp>
      <p:pic>
        <p:nvPicPr>
          <p:cNvPr id="11" name="Picture 10" descr="5.jpg"/>
          <p:cNvPicPr>
            <a:picLocks noChangeAspect="1"/>
          </p:cNvPicPr>
          <p:nvPr/>
        </p:nvPicPr>
        <p:blipFill>
          <a:blip r:embed="rId4" cstate="print"/>
          <a:stretch>
            <a:fillRect/>
          </a:stretch>
        </p:blipFill>
        <p:spPr>
          <a:xfrm>
            <a:off x="519111" y="3048018"/>
            <a:ext cx="3838575" cy="2952750"/>
          </a:xfrm>
          <a:prstGeom prst="rect">
            <a:avLst/>
          </a:prstGeom>
          <a:ln>
            <a:solidFill>
              <a:schemeClr val="tx1"/>
            </a:solidFill>
          </a:ln>
        </p:spPr>
      </p:pic>
      <p:sp>
        <p:nvSpPr>
          <p:cNvPr id="12" name="Left Arrow 11"/>
          <p:cNvSpPr/>
          <p:nvPr/>
        </p:nvSpPr>
        <p:spPr>
          <a:xfrm>
            <a:off x="3643306" y="3957941"/>
            <a:ext cx="642942" cy="214314"/>
          </a:xfrm>
          <a:prstGeom prst="leftArrow">
            <a:avLst/>
          </a:prstGeom>
          <a:solidFill>
            <a:srgbClr val="F7FBF3"/>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878216D-7A32-4EF6-AE64-9459EDFCE030}" type="slidenum">
              <a:rPr lang="ar-SA"/>
              <a:pPr/>
              <a:t>18</a:t>
            </a:fld>
            <a:endParaRPr lang="en-US"/>
          </a:p>
        </p:txBody>
      </p:sp>
      <p:sp>
        <p:nvSpPr>
          <p:cNvPr id="157699" name="Rectangle 3"/>
          <p:cNvSpPr>
            <a:spLocks noGrp="1" noChangeArrowheads="1"/>
          </p:cNvSpPr>
          <p:nvPr>
            <p:ph type="body" idx="1"/>
          </p:nvPr>
        </p:nvSpPr>
        <p:spPr>
          <a:xfrm>
            <a:off x="1071538" y="1790704"/>
            <a:ext cx="7323138" cy="1423982"/>
          </a:xfrm>
        </p:spPr>
        <p:style>
          <a:lnRef idx="2">
            <a:schemeClr val="accent4"/>
          </a:lnRef>
          <a:fillRef idx="1">
            <a:schemeClr val="lt1"/>
          </a:fillRef>
          <a:effectRef idx="0">
            <a:schemeClr val="accent4"/>
          </a:effectRef>
          <a:fontRef idx="minor">
            <a:schemeClr val="dk1"/>
          </a:fontRef>
        </p:style>
        <p:txBody>
          <a:bodyPr/>
          <a:lstStyle/>
          <a:p>
            <a:pPr marL="342900" indent="-342900" algn="r" rtl="1">
              <a:lnSpc>
                <a:spcPct val="90000"/>
              </a:lnSpc>
              <a:buClrTx/>
              <a:buNone/>
            </a:pPr>
            <a:r>
              <a:rPr lang="fa-IR" sz="1800" dirty="0">
                <a:solidFill>
                  <a:schemeClr val="tx1"/>
                </a:solidFill>
              </a:rPr>
              <a:t>1- به پنجره </a:t>
            </a:r>
            <a:r>
              <a:rPr lang="en-US" sz="1400" dirty="0">
                <a:solidFill>
                  <a:schemeClr val="tx1"/>
                </a:solidFill>
              </a:rPr>
              <a:t>dependent list  </a:t>
            </a:r>
            <a:r>
              <a:rPr lang="fa-IR" sz="1400" dirty="0">
                <a:solidFill>
                  <a:schemeClr val="tx1"/>
                </a:solidFill>
              </a:rPr>
              <a:t> </a:t>
            </a:r>
            <a:r>
              <a:rPr lang="fa-IR" sz="1800" dirty="0">
                <a:solidFill>
                  <a:schemeClr val="tx1"/>
                </a:solidFill>
              </a:rPr>
              <a:t>یك متغیر كمی مانند سن/ تعداد فرزند و ... و به پنجره </a:t>
            </a:r>
            <a:r>
              <a:rPr lang="en-US" sz="1400" dirty="0">
                <a:solidFill>
                  <a:schemeClr val="tx1"/>
                </a:solidFill>
              </a:rPr>
              <a:t>factor list </a:t>
            </a:r>
            <a:r>
              <a:rPr lang="fa-IR" sz="1400" dirty="0">
                <a:solidFill>
                  <a:schemeClr val="tx1"/>
                </a:solidFill>
              </a:rPr>
              <a:t> </a:t>
            </a:r>
            <a:r>
              <a:rPr lang="fa-IR" sz="1800" dirty="0">
                <a:solidFill>
                  <a:schemeClr val="tx1"/>
                </a:solidFill>
              </a:rPr>
              <a:t>یك متغیر كيفي مثل جنس/  گروه خون و... منتقل كنید.</a:t>
            </a:r>
            <a:endParaRPr lang="en-US" sz="1800" dirty="0">
              <a:solidFill>
                <a:schemeClr val="tx1"/>
              </a:solidFill>
            </a:endParaRPr>
          </a:p>
          <a:p>
            <a:pPr marL="342900" indent="-342900">
              <a:lnSpc>
                <a:spcPct val="90000"/>
              </a:lnSpc>
              <a:buClrTx/>
              <a:buNone/>
            </a:pPr>
            <a:r>
              <a:rPr lang="fa-IR" sz="1800" dirty="0">
                <a:solidFill>
                  <a:schemeClr val="tx1"/>
                </a:solidFill>
              </a:rPr>
              <a:t>2- اگر می‌خواهید فقط شاخص ها  را محاسبه </a:t>
            </a:r>
            <a:r>
              <a:rPr lang="fa-IR" sz="1800" dirty="0"/>
              <a:t>كنید، در پایین و سمت چپ پنجره،  </a:t>
            </a:r>
            <a:r>
              <a:rPr lang="fa-IR" sz="1800" dirty="0">
                <a:solidFill>
                  <a:schemeClr val="tx1"/>
                </a:solidFill>
              </a:rPr>
              <a:t>گزینه </a:t>
            </a:r>
            <a:r>
              <a:rPr lang="en-US" sz="1400" dirty="0">
                <a:solidFill>
                  <a:schemeClr val="tx1"/>
                </a:solidFill>
              </a:rPr>
              <a:t>Statistics </a:t>
            </a:r>
            <a:r>
              <a:rPr lang="fa-IR" sz="1400" dirty="0">
                <a:solidFill>
                  <a:schemeClr val="tx1"/>
                </a:solidFill>
              </a:rPr>
              <a:t>  </a:t>
            </a:r>
            <a:r>
              <a:rPr lang="fa-IR" sz="1800" dirty="0">
                <a:solidFill>
                  <a:schemeClr val="tx1"/>
                </a:solidFill>
              </a:rPr>
              <a:t>و اگر می‌خواهید فقط نمودار داده ها را مشاهده كنید گزینه </a:t>
            </a:r>
            <a:r>
              <a:rPr lang="en-US" sz="1400" dirty="0">
                <a:solidFill>
                  <a:schemeClr val="tx1"/>
                </a:solidFill>
              </a:rPr>
              <a:t>plots</a:t>
            </a:r>
            <a:r>
              <a:rPr lang="fa-IR" sz="1400" dirty="0">
                <a:solidFill>
                  <a:schemeClr val="tx1"/>
                </a:solidFill>
              </a:rPr>
              <a:t> </a:t>
            </a:r>
            <a:r>
              <a:rPr lang="fa-IR" sz="1800" dirty="0">
                <a:solidFill>
                  <a:schemeClr val="tx1"/>
                </a:solidFill>
              </a:rPr>
              <a:t>و اگر می‌خواهید از هر دو مورد استفاده كنید گزینه </a:t>
            </a:r>
            <a:r>
              <a:rPr lang="en-US" sz="1400" dirty="0">
                <a:solidFill>
                  <a:schemeClr val="tx1"/>
                </a:solidFill>
              </a:rPr>
              <a:t>Both</a:t>
            </a:r>
            <a:r>
              <a:rPr lang="fa-IR" sz="1400" dirty="0">
                <a:solidFill>
                  <a:schemeClr val="tx1"/>
                </a:solidFill>
              </a:rPr>
              <a:t>  </a:t>
            </a:r>
            <a:r>
              <a:rPr lang="fa-IR" sz="1800" dirty="0">
                <a:solidFill>
                  <a:schemeClr val="tx1"/>
                </a:solidFill>
              </a:rPr>
              <a:t>را علامت دار کنید. </a:t>
            </a:r>
          </a:p>
          <a:p>
            <a:pPr algn="r" rtl="1">
              <a:lnSpc>
                <a:spcPct val="90000"/>
              </a:lnSpc>
              <a:buFont typeface="Wingdings" pitchFamily="2" charset="2"/>
              <a:buNone/>
            </a:pPr>
            <a:endParaRPr lang="en-US" sz="1800" dirty="0"/>
          </a:p>
        </p:txBody>
      </p:sp>
      <p:sp>
        <p:nvSpPr>
          <p:cNvPr id="9"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10" name="Title 1"/>
          <p:cNvSpPr>
            <a:spLocks noGrp="1"/>
          </p:cNvSpPr>
          <p:nvPr>
            <p:ph type="title"/>
          </p:nvPr>
        </p:nvSpPr>
        <p:spPr>
          <a:xfrm>
            <a:off x="5286380" y="300038"/>
            <a:ext cx="3264020" cy="914384"/>
          </a:xfrm>
        </p:spPr>
        <p:txBody>
          <a:bodyPr>
            <a:normAutofit/>
          </a:bodyPr>
          <a:lstStyle/>
          <a:p>
            <a:r>
              <a:rPr lang="fa-IR" sz="4000" b="1" dirty="0">
                <a:solidFill>
                  <a:schemeClr val="accent1"/>
                </a:solidFill>
                <a:cs typeface="B Titr" pitchFamily="2" charset="-78"/>
              </a:rPr>
              <a:t>روند </a:t>
            </a:r>
            <a:r>
              <a:rPr lang="en-US" sz="4000" b="1" dirty="0">
                <a:solidFill>
                  <a:schemeClr val="accent1"/>
                </a:solidFill>
                <a:cs typeface="B Titr" pitchFamily="2" charset="-78"/>
              </a:rPr>
              <a:t>Explore</a:t>
            </a:r>
            <a:endParaRPr lang="fa-IR" sz="4000" b="1" dirty="0">
              <a:solidFill>
                <a:schemeClr val="accent1"/>
              </a:solidFill>
              <a:cs typeface="B Titr" pitchFamily="2" charset="-78"/>
            </a:endParaRPr>
          </a:p>
        </p:txBody>
      </p:sp>
      <p:pic>
        <p:nvPicPr>
          <p:cNvPr id="8" name="Picture 7" descr="6.jpg"/>
          <p:cNvPicPr>
            <a:picLocks noChangeAspect="1"/>
          </p:cNvPicPr>
          <p:nvPr/>
        </p:nvPicPr>
        <p:blipFill>
          <a:blip r:embed="rId4" cstate="print"/>
          <a:stretch>
            <a:fillRect/>
          </a:stretch>
        </p:blipFill>
        <p:spPr>
          <a:xfrm>
            <a:off x="2461625" y="3424259"/>
            <a:ext cx="4253515" cy="2862261"/>
          </a:xfrm>
          <a:prstGeom prst="rect">
            <a:avLst/>
          </a:prstGeom>
        </p:spPr>
      </p:pic>
      <p:cxnSp>
        <p:nvCxnSpPr>
          <p:cNvPr id="12" name="Straight Arrow Connector 11"/>
          <p:cNvCxnSpPr/>
          <p:nvPr/>
        </p:nvCxnSpPr>
        <p:spPr>
          <a:xfrm rot="10800000" flipV="1">
            <a:off x="5000628" y="3786190"/>
            <a:ext cx="285752" cy="214314"/>
          </a:xfrm>
          <a:prstGeom prst="straightConnector1">
            <a:avLst/>
          </a:prstGeom>
          <a:ln w="28575">
            <a:tailEnd type="arrow"/>
          </a:ln>
        </p:spPr>
        <p:style>
          <a:lnRef idx="2">
            <a:schemeClr val="accent5"/>
          </a:lnRef>
          <a:fillRef idx="0">
            <a:schemeClr val="accent5"/>
          </a:fillRef>
          <a:effectRef idx="1">
            <a:schemeClr val="accent5"/>
          </a:effectRef>
          <a:fontRef idx="minor">
            <a:schemeClr val="tx1"/>
          </a:fontRef>
        </p:style>
      </p:cxnSp>
      <p:cxnSp>
        <p:nvCxnSpPr>
          <p:cNvPr id="14" name="Straight Arrow Connector 13"/>
          <p:cNvCxnSpPr/>
          <p:nvPr/>
        </p:nvCxnSpPr>
        <p:spPr>
          <a:xfrm rot="16200000" flipH="1">
            <a:off x="4929190" y="4143380"/>
            <a:ext cx="857256" cy="142876"/>
          </a:xfrm>
          <a:prstGeom prst="straightConnector1">
            <a:avLst/>
          </a:prstGeom>
          <a:ln w="28575">
            <a:tailEnd type="arrow"/>
          </a:ln>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a:xfrm>
            <a:off x="5214942" y="3571876"/>
            <a:ext cx="260008" cy="307777"/>
          </a:xfrm>
          <a:prstGeom prst="rect">
            <a:avLst/>
          </a:prstGeom>
          <a:noFill/>
          <a:ln>
            <a:solidFill>
              <a:schemeClr val="tx1"/>
            </a:solidFill>
          </a:ln>
        </p:spPr>
        <p:txBody>
          <a:bodyPr wrap="none" rtlCol="1">
            <a:spAutoFit/>
          </a:bodyPr>
          <a:lstStyle/>
          <a:p>
            <a:pPr rtl="1"/>
            <a:r>
              <a:rPr lang="fa-IR" sz="1400" dirty="0">
                <a:cs typeface="+mj-cs"/>
              </a:rPr>
              <a:t>1</a:t>
            </a:r>
          </a:p>
        </p:txBody>
      </p:sp>
      <p:cxnSp>
        <p:nvCxnSpPr>
          <p:cNvPr id="22" name="Straight Arrow Connector 21"/>
          <p:cNvCxnSpPr/>
          <p:nvPr/>
        </p:nvCxnSpPr>
        <p:spPr>
          <a:xfrm rot="10800000" flipV="1">
            <a:off x="5214942" y="5357826"/>
            <a:ext cx="1000132" cy="214314"/>
          </a:xfrm>
          <a:prstGeom prst="straightConnector1">
            <a:avLst/>
          </a:prstGeom>
          <a:ln w="28575">
            <a:tailEnd type="arrow"/>
          </a:ln>
        </p:spPr>
        <p:style>
          <a:lnRef idx="2">
            <a:schemeClr val="accent5"/>
          </a:lnRef>
          <a:fillRef idx="0">
            <a:schemeClr val="accent5"/>
          </a:fillRef>
          <a:effectRef idx="1">
            <a:schemeClr val="accent5"/>
          </a:effectRef>
          <a:fontRef idx="minor">
            <a:schemeClr val="tx1"/>
          </a:fontRef>
        </p:style>
      </p:cxnSp>
      <p:sp>
        <p:nvSpPr>
          <p:cNvPr id="23" name="TextBox 22"/>
          <p:cNvSpPr txBox="1"/>
          <p:nvPr/>
        </p:nvSpPr>
        <p:spPr>
          <a:xfrm>
            <a:off x="6148542" y="5143512"/>
            <a:ext cx="280846" cy="307777"/>
          </a:xfrm>
          <a:prstGeom prst="rect">
            <a:avLst/>
          </a:prstGeom>
          <a:noFill/>
          <a:ln>
            <a:solidFill>
              <a:schemeClr val="tx1"/>
            </a:solidFill>
          </a:ln>
        </p:spPr>
        <p:txBody>
          <a:bodyPr wrap="none" rtlCol="1">
            <a:spAutoFit/>
          </a:bodyPr>
          <a:lstStyle/>
          <a:p>
            <a:pPr rtl="1"/>
            <a:r>
              <a:rPr lang="fa-IR" sz="1400" dirty="0">
                <a:cs typeface="+mj-cs"/>
              </a:rPr>
              <a:t>2</a:t>
            </a: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F13B014-A1F3-4BF4-B073-7E543D295B35}" type="slidenum">
              <a:rPr lang="ar-SA"/>
              <a:pPr/>
              <a:t>19</a:t>
            </a:fld>
            <a:endParaRPr lang="en-US"/>
          </a:p>
        </p:txBody>
      </p:sp>
      <p:sp>
        <p:nvSpPr>
          <p:cNvPr id="158723" name="Rectangle 3"/>
          <p:cNvSpPr>
            <a:spLocks noGrp="1" noChangeArrowheads="1"/>
          </p:cNvSpPr>
          <p:nvPr>
            <p:ph type="body" idx="1"/>
          </p:nvPr>
        </p:nvSpPr>
        <p:spPr>
          <a:xfrm>
            <a:off x="500034" y="1763720"/>
            <a:ext cx="8001056" cy="1951032"/>
          </a:xfrm>
        </p:spPr>
        <p:txBody>
          <a:bodyPr/>
          <a:lstStyle/>
          <a:p>
            <a:pPr algn="just" rtl="1">
              <a:lnSpc>
                <a:spcPct val="90000"/>
              </a:lnSpc>
            </a:pPr>
            <a:r>
              <a:rPr lang="fa-IR" sz="1800" dirty="0"/>
              <a:t>روی گزینه </a:t>
            </a:r>
            <a:r>
              <a:rPr lang="en-US" sz="1400" dirty="0"/>
              <a:t>statistics </a:t>
            </a:r>
            <a:r>
              <a:rPr lang="fa-IR" sz="1400" dirty="0"/>
              <a:t> </a:t>
            </a:r>
            <a:r>
              <a:rPr lang="fa-IR" sz="1800" dirty="0"/>
              <a:t>كلیك کنید تا كادر محاوره آن </a:t>
            </a:r>
            <a:r>
              <a:rPr lang="en-US" sz="1800" dirty="0"/>
              <a:t>(explore: statistics) </a:t>
            </a:r>
            <a:r>
              <a:rPr lang="fa-IR" sz="1800" dirty="0"/>
              <a:t> باز شود. در اين كادر محاوره  می‌توانید هر یک از گزینه های زیر را انتخاب کنید:</a:t>
            </a:r>
          </a:p>
          <a:p>
            <a:pPr algn="just">
              <a:lnSpc>
                <a:spcPct val="90000"/>
              </a:lnSpc>
            </a:pPr>
            <a:r>
              <a:rPr lang="fa-IR" sz="1800" dirty="0"/>
              <a:t>بطور پیش فرض گزینه </a:t>
            </a:r>
            <a:r>
              <a:rPr lang="en-US" sz="1400" dirty="0"/>
              <a:t>descriptive </a:t>
            </a:r>
            <a:r>
              <a:rPr lang="fa-IR" sz="1400" dirty="0"/>
              <a:t> </a:t>
            </a:r>
            <a:r>
              <a:rPr lang="fa-IR" sz="1800" dirty="0"/>
              <a:t>علامت دار شده است كه منجر به محاسبه شاخص های توصیفی و همچنین یك فاصله اطمینان 95% برای میانگین خواهد شد.</a:t>
            </a:r>
          </a:p>
          <a:p>
            <a:pPr algn="just" rtl="1">
              <a:lnSpc>
                <a:spcPct val="90000"/>
              </a:lnSpc>
            </a:pPr>
            <a:r>
              <a:rPr lang="fa-IR" sz="1800" dirty="0"/>
              <a:t>گزینه </a:t>
            </a:r>
            <a:r>
              <a:rPr lang="en-US" sz="1400" dirty="0"/>
              <a:t>M-estimator</a:t>
            </a:r>
            <a:r>
              <a:rPr lang="fa-IR" sz="1400" dirty="0"/>
              <a:t>،</a:t>
            </a:r>
            <a:r>
              <a:rPr lang="fa-IR" sz="1800" dirty="0"/>
              <a:t> منجربه محاسبه آماره‌ای مي‌شود كه به هر داده بسته به فاصله آن از میانگین، وزن می‌دهد.</a:t>
            </a:r>
          </a:p>
          <a:p>
            <a:pPr algn="just" rtl="1">
              <a:lnSpc>
                <a:spcPct val="90000"/>
              </a:lnSpc>
            </a:pPr>
            <a:r>
              <a:rPr lang="fa-IR" sz="1800" dirty="0"/>
              <a:t>گزینه </a:t>
            </a:r>
            <a:r>
              <a:rPr lang="en-US" sz="1400" dirty="0"/>
              <a:t>Out line</a:t>
            </a:r>
            <a:r>
              <a:rPr lang="fa-IR" sz="1400" dirty="0"/>
              <a:t> </a:t>
            </a:r>
            <a:r>
              <a:rPr lang="fa-IR" sz="1800" dirty="0"/>
              <a:t>پنج  مورد از  بزرگترین و کوچکترین مقادیر متغیر وابسته  را نمایش می‌دهد.</a:t>
            </a:r>
          </a:p>
          <a:p>
            <a:pPr algn="just" rtl="1">
              <a:lnSpc>
                <a:spcPct val="90000"/>
              </a:lnSpc>
            </a:pPr>
            <a:r>
              <a:rPr lang="fa-IR" sz="1800" dirty="0"/>
              <a:t>گزینه </a:t>
            </a:r>
            <a:r>
              <a:rPr lang="en-US" sz="1400" dirty="0"/>
              <a:t>percentiles</a:t>
            </a:r>
            <a:r>
              <a:rPr lang="en-US" sz="1800" dirty="0"/>
              <a:t> </a:t>
            </a:r>
            <a:r>
              <a:rPr lang="fa-IR" sz="1800" dirty="0"/>
              <a:t>  صدكهای ضروري  5و10و25و 50 و75 و 90و 95 را محاسبه می‌كند.</a:t>
            </a:r>
            <a:endParaRPr lang="en-US" sz="1800" dirty="0"/>
          </a:p>
        </p:txBody>
      </p:sp>
      <p:sp>
        <p:nvSpPr>
          <p:cNvPr id="9"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10" name="Title 1"/>
          <p:cNvSpPr>
            <a:spLocks noGrp="1"/>
          </p:cNvSpPr>
          <p:nvPr>
            <p:ph type="title"/>
          </p:nvPr>
        </p:nvSpPr>
        <p:spPr>
          <a:xfrm>
            <a:off x="5286380" y="300038"/>
            <a:ext cx="3264020" cy="914384"/>
          </a:xfrm>
        </p:spPr>
        <p:txBody>
          <a:bodyPr>
            <a:normAutofit/>
          </a:bodyPr>
          <a:lstStyle/>
          <a:p>
            <a:r>
              <a:rPr lang="fa-IR" sz="4000" b="1" dirty="0">
                <a:solidFill>
                  <a:schemeClr val="accent1"/>
                </a:solidFill>
                <a:cs typeface="B Titr" pitchFamily="2" charset="-78"/>
              </a:rPr>
              <a:t>روند </a:t>
            </a:r>
            <a:r>
              <a:rPr lang="en-US" sz="4000" b="1" dirty="0">
                <a:solidFill>
                  <a:schemeClr val="accent1"/>
                </a:solidFill>
                <a:cs typeface="B Titr" pitchFamily="2" charset="-78"/>
              </a:rPr>
              <a:t>Explore</a:t>
            </a:r>
            <a:endParaRPr lang="fa-IR" sz="4000" b="1" dirty="0">
              <a:solidFill>
                <a:schemeClr val="accent1"/>
              </a:solidFill>
              <a:cs typeface="B Titr" pitchFamily="2" charset="-78"/>
            </a:endParaRPr>
          </a:p>
        </p:txBody>
      </p:sp>
      <p:pic>
        <p:nvPicPr>
          <p:cNvPr id="8" name="Picture 7" descr="7.jpg"/>
          <p:cNvPicPr>
            <a:picLocks noChangeAspect="1"/>
          </p:cNvPicPr>
          <p:nvPr/>
        </p:nvPicPr>
        <p:blipFill>
          <a:blip r:embed="rId4" cstate="print"/>
          <a:stretch>
            <a:fillRect/>
          </a:stretch>
        </p:blipFill>
        <p:spPr>
          <a:xfrm>
            <a:off x="1285852" y="3848117"/>
            <a:ext cx="2581275" cy="2009775"/>
          </a:xfrm>
          <a:prstGeom prst="rect">
            <a:avLst/>
          </a:prstGeom>
        </p:spPr>
      </p:pic>
      <p:sp>
        <p:nvSpPr>
          <p:cNvPr id="11" name="Left Arrow 10"/>
          <p:cNvSpPr/>
          <p:nvPr/>
        </p:nvSpPr>
        <p:spPr>
          <a:xfrm>
            <a:off x="5214942" y="3857628"/>
            <a:ext cx="3000396" cy="1785950"/>
          </a:xfrm>
          <a:prstGeom prst="leftArrow">
            <a:avLst>
              <a:gd name="adj1" fmla="val 73714"/>
              <a:gd name="adj2" fmla="val 50000"/>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fa-IR" dirty="0"/>
              <a:t>توضيح اينكه فاصله‌ي اطمينان مذكور، فاصله‌اي است كه با اطمينان 95 درصد، ميانگين جامعه را در بر مي‌گيرد. </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2714612" y="428604"/>
            <a:ext cx="6000792" cy="707886"/>
          </a:xfrm>
          <a:prstGeom prst="rect">
            <a:avLst/>
          </a:prstGeom>
          <a:noFill/>
          <a:ln w="9525">
            <a:noFill/>
            <a:miter lim="800000"/>
            <a:headEnd/>
            <a:tailEnd/>
          </a:ln>
        </p:spPr>
        <p:txBody>
          <a:bodyPr wrap="square">
            <a:spAutoFit/>
          </a:bodyPr>
          <a:lstStyle/>
          <a:p>
            <a:pPr marL="53975" indent="-53975" rtl="1"/>
            <a:r>
              <a:rPr lang="fa-IR"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آشنایی با نرم افزار  </a:t>
            </a:r>
            <a:r>
              <a:rPr lang="en-US"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SPSS</a:t>
            </a:r>
          </a:p>
        </p:txBody>
      </p:sp>
      <p:pic>
        <p:nvPicPr>
          <p:cNvPr id="4102" name="Picture 5" descr="SEE_IT_SPSS_NEW copy"/>
          <p:cNvPicPr>
            <a:picLocks noChangeAspect="1" noChangeArrowheads="1"/>
          </p:cNvPicPr>
          <p:nvPr/>
        </p:nvPicPr>
        <p:blipFill>
          <a:blip r:embed="rId3" cstate="print"/>
          <a:srcRect/>
          <a:stretch>
            <a:fillRect/>
          </a:stretch>
        </p:blipFill>
        <p:spPr bwMode="auto">
          <a:xfrm>
            <a:off x="928662" y="2214554"/>
            <a:ext cx="2887276" cy="2620767"/>
          </a:xfrm>
          <a:prstGeom prst="rect">
            <a:avLst/>
          </a:prstGeom>
          <a:noFill/>
          <a:ln w="9525">
            <a:solidFill>
              <a:srgbClr val="7030A0"/>
            </a:solidFill>
            <a:miter lim="800000"/>
            <a:headEnd/>
            <a:tailEnd/>
          </a:ln>
          <a:effectLst>
            <a:glow rad="228600">
              <a:schemeClr val="accent4">
                <a:satMod val="175000"/>
                <a:alpha val="40000"/>
              </a:schemeClr>
            </a:glow>
          </a:effectLst>
        </p:spPr>
      </p:pic>
      <p:sp>
        <p:nvSpPr>
          <p:cNvPr id="9" name="Rounded Rectangle 8"/>
          <p:cNvSpPr/>
          <p:nvPr/>
        </p:nvSpPr>
        <p:spPr>
          <a:xfrm>
            <a:off x="4929190" y="2143116"/>
            <a:ext cx="3571900" cy="1571636"/>
          </a:xfrm>
          <a:prstGeom prst="roundRect">
            <a:avLst/>
          </a:prstGeom>
          <a:solidFill>
            <a:schemeClr val="tx2">
              <a:lumMod val="60000"/>
              <a:lumOff val="40000"/>
            </a:schemeClr>
          </a:solidFill>
          <a:effectLst>
            <a:outerShdw blurRad="50800" dist="25400" dir="5400000" rotWithShape="0">
              <a:srgbClr val="000000">
                <a:alpha val="35000"/>
              </a:srgbClr>
            </a:outerShdw>
            <a:reflection blurRad="6350" stA="50000" endA="300" endPos="90000" dir="5400000" sy="-100000" algn="bl" rotWithShape="0"/>
          </a:effectLst>
        </p:spPr>
        <p:style>
          <a:lnRef idx="3">
            <a:schemeClr val="lt1"/>
          </a:lnRef>
          <a:fillRef idx="1">
            <a:schemeClr val="accent3"/>
          </a:fillRef>
          <a:effectRef idx="1">
            <a:schemeClr val="accent3"/>
          </a:effectRef>
          <a:fontRef idx="minor">
            <a:schemeClr val="lt1"/>
          </a:fontRef>
        </p:style>
        <p:txBody>
          <a:bodyPr rtlCol="1" anchor="ctr"/>
          <a:lstStyle/>
          <a:p>
            <a:pPr algn="ctr"/>
            <a:r>
              <a:rPr lang="fa-IR"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قسمت سوم</a:t>
            </a:r>
          </a:p>
        </p:txBody>
      </p:sp>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a:t>
            </a:fld>
            <a:endParaRPr lang="en-US"/>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EBA108E-CB5B-493A-9C31-231D3EBC3710}" type="slidenum">
              <a:rPr lang="ar-SA"/>
              <a:pPr/>
              <a:t>20</a:t>
            </a:fld>
            <a:endParaRPr lang="en-US"/>
          </a:p>
        </p:txBody>
      </p:sp>
      <p:sp>
        <p:nvSpPr>
          <p:cNvPr id="159747" name="Rectangle 3"/>
          <p:cNvSpPr>
            <a:spLocks noGrp="1" noChangeArrowheads="1"/>
          </p:cNvSpPr>
          <p:nvPr>
            <p:ph type="body" idx="1"/>
          </p:nvPr>
        </p:nvSpPr>
        <p:spPr>
          <a:xfrm>
            <a:off x="4678390" y="1852634"/>
            <a:ext cx="3894138" cy="4005258"/>
          </a:xfrm>
        </p:spPr>
        <p:txBody>
          <a:bodyPr/>
          <a:lstStyle/>
          <a:p>
            <a:pPr algn="just" rtl="1">
              <a:lnSpc>
                <a:spcPct val="80000"/>
              </a:lnSpc>
            </a:pPr>
            <a:r>
              <a:rPr lang="fa-IR" sz="1800" dirty="0"/>
              <a:t>اگر گزینه </a:t>
            </a:r>
            <a:r>
              <a:rPr lang="en-US" sz="1400" dirty="0"/>
              <a:t>plots </a:t>
            </a:r>
            <a:r>
              <a:rPr lang="fa-IR" sz="1400" dirty="0"/>
              <a:t> </a:t>
            </a:r>
            <a:r>
              <a:rPr lang="fa-IR" sz="1800" dirty="0"/>
              <a:t>را  انتخاب کنید پنجره مربوط به </a:t>
            </a:r>
            <a:r>
              <a:rPr lang="en-US" sz="1400" dirty="0"/>
              <a:t>explore: plots </a:t>
            </a:r>
            <a:r>
              <a:rPr lang="fa-IR" sz="1400" dirty="0"/>
              <a:t> (</a:t>
            </a:r>
            <a:r>
              <a:rPr lang="fa-IR" sz="1800" dirty="0"/>
              <a:t>مانند شكل</a:t>
            </a:r>
            <a:r>
              <a:rPr lang="fa-IR" sz="1400" dirty="0"/>
              <a:t>) </a:t>
            </a:r>
            <a:r>
              <a:rPr lang="fa-IR" sz="1800" dirty="0"/>
              <a:t>باز شده و در آن می‌توانید نمودارهای زیر را رسم كنید.</a:t>
            </a:r>
          </a:p>
          <a:p>
            <a:pPr algn="just" rtl="1">
              <a:lnSpc>
                <a:spcPct val="80000"/>
              </a:lnSpc>
              <a:buFont typeface="Wingdings" pitchFamily="2" charset="2"/>
              <a:buNone/>
            </a:pPr>
            <a:r>
              <a:rPr lang="fa-IR" sz="1800" dirty="0"/>
              <a:t>1- نمودار جعبه ای با گزینه های :</a:t>
            </a:r>
          </a:p>
          <a:p>
            <a:pPr algn="just" rtl="1">
              <a:lnSpc>
                <a:spcPct val="80000"/>
              </a:lnSpc>
              <a:buFont typeface="Wingdings" pitchFamily="2" charset="2"/>
              <a:buNone/>
            </a:pPr>
            <a:r>
              <a:rPr lang="fa-IR" sz="1800" dirty="0"/>
              <a:t>     الف- سطوح متغیر فاکتور با هم </a:t>
            </a:r>
          </a:p>
          <a:p>
            <a:pPr algn="just" rtl="1">
              <a:lnSpc>
                <a:spcPct val="80000"/>
              </a:lnSpc>
              <a:buFont typeface="Wingdings" pitchFamily="2" charset="2"/>
              <a:buNone/>
            </a:pPr>
            <a:r>
              <a:rPr lang="fa-IR" sz="1800" dirty="0"/>
              <a:t>     ب- سطوح متغیر وابسته با هم </a:t>
            </a:r>
          </a:p>
          <a:p>
            <a:pPr algn="just" rtl="1">
              <a:lnSpc>
                <a:spcPct val="80000"/>
              </a:lnSpc>
              <a:buFont typeface="Wingdings" pitchFamily="2" charset="2"/>
              <a:buNone/>
            </a:pPr>
            <a:r>
              <a:rPr lang="fa-IR" sz="1800" dirty="0"/>
              <a:t>     ج- هیچکدام.</a:t>
            </a:r>
          </a:p>
          <a:p>
            <a:pPr algn="just" rtl="1">
              <a:lnSpc>
                <a:spcPct val="80000"/>
              </a:lnSpc>
              <a:buFont typeface="Wingdings" pitchFamily="2" charset="2"/>
              <a:buNone/>
            </a:pPr>
            <a:endParaRPr lang="fa-IR" sz="1800" dirty="0"/>
          </a:p>
          <a:p>
            <a:pPr algn="just" rtl="1">
              <a:lnSpc>
                <a:spcPct val="80000"/>
              </a:lnSpc>
              <a:buFont typeface="Wingdings" pitchFamily="2" charset="2"/>
              <a:buNone/>
            </a:pPr>
            <a:r>
              <a:rPr lang="fa-IR" sz="1800" dirty="0"/>
              <a:t>2- نمودار های توصیفی با دو گزینه: </a:t>
            </a:r>
          </a:p>
          <a:p>
            <a:pPr algn="just" rtl="1">
              <a:lnSpc>
                <a:spcPct val="80000"/>
              </a:lnSpc>
              <a:buFont typeface="Wingdings" pitchFamily="2" charset="2"/>
              <a:buNone/>
            </a:pPr>
            <a:r>
              <a:rPr lang="fa-IR" sz="1800" dirty="0"/>
              <a:t>     الف- رسم نمودار ساقه و برگ </a:t>
            </a:r>
          </a:p>
          <a:p>
            <a:pPr algn="just" rtl="1">
              <a:lnSpc>
                <a:spcPct val="80000"/>
              </a:lnSpc>
              <a:buFont typeface="Wingdings" pitchFamily="2" charset="2"/>
              <a:buNone/>
            </a:pPr>
            <a:r>
              <a:rPr lang="fa-IR" sz="1800" dirty="0"/>
              <a:t>     ب- رسم هیستوگرام فراوانی</a:t>
            </a:r>
          </a:p>
          <a:p>
            <a:pPr algn="just">
              <a:lnSpc>
                <a:spcPct val="80000"/>
              </a:lnSpc>
              <a:buNone/>
            </a:pPr>
            <a:r>
              <a:rPr lang="fa-IR" sz="1800" dirty="0"/>
              <a:t>3- اگر گزینه  </a:t>
            </a:r>
            <a:r>
              <a:rPr lang="en-US" sz="1800" dirty="0"/>
              <a:t> </a:t>
            </a:r>
            <a:r>
              <a:rPr lang="en-US" sz="1400" dirty="0"/>
              <a:t>Normality plots with tests</a:t>
            </a:r>
            <a:r>
              <a:rPr lang="fa-IR" sz="1800" dirty="0"/>
              <a:t>را علامتدار کنید. آزمون نرمال بودن توزیع را مي توانيد با استفاده از نمودار </a:t>
            </a:r>
            <a:r>
              <a:rPr lang="en-US" sz="1400" dirty="0"/>
              <a:t>Q-Q</a:t>
            </a:r>
            <a:r>
              <a:rPr lang="fa-IR" sz="1800" dirty="0"/>
              <a:t> انجام دهيد.</a:t>
            </a:r>
          </a:p>
          <a:p>
            <a:pPr algn="just" rtl="1">
              <a:lnSpc>
                <a:spcPct val="80000"/>
              </a:lnSpc>
              <a:buNone/>
            </a:pPr>
            <a:r>
              <a:rPr lang="fa-IR" sz="1800" dirty="0"/>
              <a:t>4- گزینه </a:t>
            </a:r>
            <a:r>
              <a:rPr lang="en-US" sz="1400" dirty="0"/>
              <a:t>test</a:t>
            </a:r>
            <a:r>
              <a:rPr lang="fa-IR" sz="1800" dirty="0"/>
              <a:t> </a:t>
            </a:r>
            <a:r>
              <a:rPr lang="en-US" sz="1400" dirty="0"/>
              <a:t>Spread vs. level with </a:t>
            </a:r>
            <a:r>
              <a:rPr lang="en-US" sz="1400" dirty="0" err="1"/>
              <a:t>levene</a:t>
            </a:r>
            <a:r>
              <a:rPr lang="en-US" sz="1800" dirty="0"/>
              <a:t> </a:t>
            </a:r>
            <a:r>
              <a:rPr lang="fa-IR" sz="1800" dirty="0"/>
              <a:t> مربوط به آزمون لون براي يكسان بودن واریانس ها در سطوح هر یك از متغیرهای فاکتور است.</a:t>
            </a:r>
            <a:endParaRPr lang="en-US" sz="1800" dirty="0"/>
          </a:p>
        </p:txBody>
      </p:sp>
      <p:sp>
        <p:nvSpPr>
          <p:cNvPr id="8"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12" name="Title 1"/>
          <p:cNvSpPr>
            <a:spLocks noGrp="1"/>
          </p:cNvSpPr>
          <p:nvPr>
            <p:ph type="title"/>
          </p:nvPr>
        </p:nvSpPr>
        <p:spPr>
          <a:xfrm>
            <a:off x="5286380" y="300038"/>
            <a:ext cx="3264020" cy="914384"/>
          </a:xfrm>
        </p:spPr>
        <p:txBody>
          <a:bodyPr>
            <a:normAutofit/>
          </a:bodyPr>
          <a:lstStyle/>
          <a:p>
            <a:r>
              <a:rPr lang="fa-IR" sz="4000" b="1" dirty="0">
                <a:solidFill>
                  <a:schemeClr val="accent1"/>
                </a:solidFill>
                <a:cs typeface="B Titr" pitchFamily="2" charset="-78"/>
              </a:rPr>
              <a:t>روند </a:t>
            </a:r>
            <a:r>
              <a:rPr lang="en-US" sz="4000" b="1" dirty="0">
                <a:solidFill>
                  <a:schemeClr val="accent1"/>
                </a:solidFill>
                <a:cs typeface="B Titr" pitchFamily="2" charset="-78"/>
              </a:rPr>
              <a:t>Explore</a:t>
            </a:r>
            <a:endParaRPr lang="fa-IR" sz="4000" b="1" dirty="0">
              <a:solidFill>
                <a:schemeClr val="accent1"/>
              </a:solidFill>
              <a:cs typeface="B Titr" pitchFamily="2" charset="-78"/>
            </a:endParaRPr>
          </a:p>
        </p:txBody>
      </p:sp>
      <p:pic>
        <p:nvPicPr>
          <p:cNvPr id="9" name="Picture 8" descr="8.jpg"/>
          <p:cNvPicPr>
            <a:picLocks noChangeAspect="1"/>
          </p:cNvPicPr>
          <p:nvPr/>
        </p:nvPicPr>
        <p:blipFill>
          <a:blip r:embed="rId4" cstate="print"/>
          <a:stretch>
            <a:fillRect/>
          </a:stretch>
        </p:blipFill>
        <p:spPr>
          <a:xfrm>
            <a:off x="1214414" y="2152664"/>
            <a:ext cx="2752725" cy="3276600"/>
          </a:xfrm>
          <a:prstGeom prst="rect">
            <a:avLst/>
          </a:prstGeom>
        </p:spPr>
      </p:pic>
      <p:grpSp>
        <p:nvGrpSpPr>
          <p:cNvPr id="2" name="Group 26"/>
          <p:cNvGrpSpPr/>
          <p:nvPr/>
        </p:nvGrpSpPr>
        <p:grpSpPr>
          <a:xfrm>
            <a:off x="674273" y="1733124"/>
            <a:ext cx="3025947" cy="2267380"/>
            <a:chOff x="674273" y="1733124"/>
            <a:chExt cx="3025947" cy="2267380"/>
          </a:xfrm>
        </p:grpSpPr>
        <p:cxnSp>
          <p:nvCxnSpPr>
            <p:cNvPr id="11" name="Straight Arrow Connector 10"/>
            <p:cNvCxnSpPr/>
            <p:nvPr/>
          </p:nvCxnSpPr>
          <p:spPr>
            <a:xfrm rot="5400000">
              <a:off x="1964513" y="2250273"/>
              <a:ext cx="642942" cy="142876"/>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rot="16200000" flipH="1">
              <a:off x="2892413" y="2179629"/>
              <a:ext cx="500860" cy="142082"/>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rot="10800000">
              <a:off x="2857488" y="3643314"/>
              <a:ext cx="500066" cy="1588"/>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p:nvPr/>
          </p:nvCxnSpPr>
          <p:spPr>
            <a:xfrm>
              <a:off x="928662" y="3571876"/>
              <a:ext cx="500066" cy="428628"/>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214546" y="1733124"/>
              <a:ext cx="271228" cy="338554"/>
            </a:xfrm>
            <a:prstGeom prst="rect">
              <a:avLst/>
            </a:prstGeom>
            <a:noFill/>
            <a:ln>
              <a:solidFill>
                <a:schemeClr val="tx1"/>
              </a:solidFill>
            </a:ln>
          </p:spPr>
          <p:txBody>
            <a:bodyPr wrap="none" rtlCol="1">
              <a:spAutoFit/>
            </a:bodyPr>
            <a:lstStyle/>
            <a:p>
              <a:r>
                <a:rPr lang="fa-IR" sz="1600" dirty="0">
                  <a:cs typeface="+mj-cs"/>
                </a:rPr>
                <a:t>1</a:t>
              </a:r>
            </a:p>
          </p:txBody>
        </p:sp>
        <p:sp>
          <p:nvSpPr>
            <p:cNvPr id="24" name="TextBox 23"/>
            <p:cNvSpPr txBox="1"/>
            <p:nvPr/>
          </p:nvSpPr>
          <p:spPr>
            <a:xfrm>
              <a:off x="2919404" y="1733738"/>
              <a:ext cx="295274" cy="338554"/>
            </a:xfrm>
            <a:prstGeom prst="rect">
              <a:avLst/>
            </a:prstGeom>
            <a:noFill/>
            <a:ln>
              <a:solidFill>
                <a:schemeClr val="tx1"/>
              </a:solidFill>
            </a:ln>
          </p:spPr>
          <p:txBody>
            <a:bodyPr wrap="none" rtlCol="1">
              <a:spAutoFit/>
            </a:bodyPr>
            <a:lstStyle/>
            <a:p>
              <a:r>
                <a:rPr lang="fa-IR" sz="1600" dirty="0">
                  <a:cs typeface="+mj-cs"/>
                </a:rPr>
                <a:t>2</a:t>
              </a:r>
            </a:p>
          </p:txBody>
        </p:sp>
        <p:sp>
          <p:nvSpPr>
            <p:cNvPr id="25" name="TextBox 24"/>
            <p:cNvSpPr txBox="1"/>
            <p:nvPr/>
          </p:nvSpPr>
          <p:spPr>
            <a:xfrm>
              <a:off x="3380901" y="3500438"/>
              <a:ext cx="319319" cy="338554"/>
            </a:xfrm>
            <a:prstGeom prst="rect">
              <a:avLst/>
            </a:prstGeom>
            <a:noFill/>
            <a:ln>
              <a:solidFill>
                <a:schemeClr val="tx1"/>
              </a:solidFill>
            </a:ln>
          </p:spPr>
          <p:txBody>
            <a:bodyPr wrap="none" rtlCol="1">
              <a:spAutoFit/>
            </a:bodyPr>
            <a:lstStyle/>
            <a:p>
              <a:r>
                <a:rPr lang="fa-IR" sz="1600" dirty="0">
                  <a:cs typeface="+mj-cs"/>
                </a:rPr>
                <a:t>3</a:t>
              </a:r>
            </a:p>
          </p:txBody>
        </p:sp>
        <p:sp>
          <p:nvSpPr>
            <p:cNvPr id="26" name="TextBox 25"/>
            <p:cNvSpPr txBox="1"/>
            <p:nvPr/>
          </p:nvSpPr>
          <p:spPr>
            <a:xfrm>
              <a:off x="674273" y="3357562"/>
              <a:ext cx="311304" cy="338554"/>
            </a:xfrm>
            <a:prstGeom prst="rect">
              <a:avLst/>
            </a:prstGeom>
            <a:noFill/>
            <a:ln>
              <a:solidFill>
                <a:schemeClr val="tx1"/>
              </a:solidFill>
            </a:ln>
          </p:spPr>
          <p:txBody>
            <a:bodyPr wrap="none" rtlCol="1">
              <a:spAutoFit/>
            </a:bodyPr>
            <a:lstStyle/>
            <a:p>
              <a:r>
                <a:rPr lang="fa-IR" sz="1600" dirty="0">
                  <a:cs typeface="+mj-cs"/>
                </a:rPr>
                <a:t>4</a:t>
              </a:r>
            </a:p>
          </p:txBody>
        </p:sp>
      </p:gr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6" y="1789114"/>
            <a:ext cx="6329378" cy="1354134"/>
          </a:xfrm>
        </p:spPr>
        <p:txBody>
          <a:bodyPr/>
          <a:lstStyle/>
          <a:p>
            <a:pPr marL="0" indent="0" algn="just">
              <a:buNone/>
            </a:pPr>
            <a:r>
              <a:rPr lang="fa-IR" sz="2000" dirty="0"/>
              <a:t>از مجموعه داده های </a:t>
            </a:r>
            <a:r>
              <a:rPr lang="en-US" sz="2000" dirty="0" err="1"/>
              <a:t>spss</a:t>
            </a:r>
            <a:r>
              <a:rPr lang="fa-IR" sz="2000" dirty="0"/>
              <a:t> فایل داده‌ي استخدامی (</a:t>
            </a:r>
            <a:r>
              <a:rPr lang="en-US" sz="1600" dirty="0"/>
              <a:t>Employee</a:t>
            </a:r>
            <a:r>
              <a:rPr lang="fa-IR" sz="2000" dirty="0"/>
              <a:t>) را معرفی می‌کنیم. در این فایل اطلاعاتی 474 نمونه از بین شاغلين انتخاب شده و از هر نمونه 10 متغیر اندازه گیری شده است. تعدادی از متغیرهای این فایل داده  در جدول زير آورده شده است.</a:t>
            </a:r>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21</a:t>
            </a:fld>
            <a:endParaRPr lang="en-US"/>
          </a:p>
        </p:txBody>
      </p:sp>
      <p:graphicFrame>
        <p:nvGraphicFramePr>
          <p:cNvPr id="5" name="Table 4"/>
          <p:cNvGraphicFramePr>
            <a:graphicFrameLocks noGrp="1"/>
          </p:cNvGraphicFramePr>
          <p:nvPr/>
        </p:nvGraphicFramePr>
        <p:xfrm>
          <a:off x="1214414" y="3214686"/>
          <a:ext cx="5572164" cy="1908816"/>
        </p:xfrm>
        <a:graphic>
          <a:graphicData uri="http://schemas.openxmlformats.org/drawingml/2006/table">
            <a:tbl>
              <a:tblPr>
                <a:tableStyleId>{ED083AE6-46FA-4A59-8FB0-9F97EB10719F}</a:tableStyleId>
              </a:tblPr>
              <a:tblGrid>
                <a:gridCol w="1706797">
                  <a:extLst>
                    <a:ext uri="{9D8B030D-6E8A-4147-A177-3AD203B41FA5}">
                      <a16:colId xmlns:a16="http://schemas.microsoft.com/office/drawing/2014/main" val="20000"/>
                    </a:ext>
                  </a:extLst>
                </a:gridCol>
                <a:gridCol w="2684839">
                  <a:extLst>
                    <a:ext uri="{9D8B030D-6E8A-4147-A177-3AD203B41FA5}">
                      <a16:colId xmlns:a16="http://schemas.microsoft.com/office/drawing/2014/main" val="20001"/>
                    </a:ext>
                  </a:extLst>
                </a:gridCol>
                <a:gridCol w="1180528">
                  <a:extLst>
                    <a:ext uri="{9D8B030D-6E8A-4147-A177-3AD203B41FA5}">
                      <a16:colId xmlns:a16="http://schemas.microsoft.com/office/drawing/2014/main" val="20002"/>
                    </a:ext>
                  </a:extLst>
                </a:gridCol>
              </a:tblGrid>
              <a:tr h="318136">
                <a:tc>
                  <a:txBody>
                    <a:bodyPr/>
                    <a:lstStyle/>
                    <a:p>
                      <a:pPr algn="ctr" rtl="1">
                        <a:lnSpc>
                          <a:spcPct val="100000"/>
                        </a:lnSpc>
                        <a:spcAft>
                          <a:spcPts val="0"/>
                        </a:spcAft>
                      </a:pPr>
                      <a:r>
                        <a:rPr lang="fa-IR" sz="1600"/>
                        <a:t>ماهیت</a:t>
                      </a:r>
                      <a:endParaRPr lang="en-US" sz="2000">
                        <a:latin typeface="Calibri"/>
                        <a:ea typeface="Calibri"/>
                        <a:cs typeface="+mn-cs"/>
                      </a:endParaRPr>
                    </a:p>
                  </a:txBody>
                  <a:tcPr marL="68580" marR="68580" marT="0" marB="0" anchor="ctr"/>
                </a:tc>
                <a:tc>
                  <a:txBody>
                    <a:bodyPr/>
                    <a:lstStyle/>
                    <a:p>
                      <a:pPr algn="ctr" rtl="1">
                        <a:lnSpc>
                          <a:spcPct val="100000"/>
                        </a:lnSpc>
                        <a:spcAft>
                          <a:spcPts val="0"/>
                        </a:spcAft>
                      </a:pPr>
                      <a:r>
                        <a:rPr lang="fa-IR" sz="1600"/>
                        <a:t>توضیح</a:t>
                      </a:r>
                      <a:endParaRPr lang="en-US" sz="2000">
                        <a:latin typeface="Calibri"/>
                        <a:ea typeface="Calibri"/>
                        <a:cs typeface="+mn-cs"/>
                      </a:endParaRPr>
                    </a:p>
                  </a:txBody>
                  <a:tcPr marL="68580" marR="68580" marT="0" marB="0" anchor="ctr"/>
                </a:tc>
                <a:tc>
                  <a:txBody>
                    <a:bodyPr/>
                    <a:lstStyle/>
                    <a:p>
                      <a:pPr algn="ctr" rtl="1">
                        <a:lnSpc>
                          <a:spcPct val="100000"/>
                        </a:lnSpc>
                        <a:spcAft>
                          <a:spcPts val="0"/>
                        </a:spcAft>
                        <a:tabLst>
                          <a:tab pos="1228725" algn="l"/>
                        </a:tabLst>
                      </a:pPr>
                      <a:r>
                        <a:rPr lang="fa-IR" sz="1600" dirty="0"/>
                        <a:t>نام متغیر</a:t>
                      </a:r>
                      <a:endParaRPr lang="en-US" sz="2000" dirty="0">
                        <a:latin typeface="Calibri"/>
                        <a:ea typeface="Calibri"/>
                        <a:cs typeface="+mn-cs"/>
                      </a:endParaRPr>
                    </a:p>
                  </a:txBody>
                  <a:tcPr marL="68580" marR="68580" marT="0" marB="0" anchor="ctr"/>
                </a:tc>
                <a:extLst>
                  <a:ext uri="{0D108BD9-81ED-4DB2-BD59-A6C34878D82A}">
                    <a16:rowId xmlns:a16="http://schemas.microsoft.com/office/drawing/2014/main" val="10000"/>
                  </a:ext>
                </a:extLst>
              </a:tr>
              <a:tr h="1590680">
                <a:tc>
                  <a:txBody>
                    <a:bodyPr/>
                    <a:lstStyle/>
                    <a:p>
                      <a:pPr algn="ctr" rtl="1">
                        <a:lnSpc>
                          <a:spcPct val="100000"/>
                        </a:lnSpc>
                        <a:spcAft>
                          <a:spcPts val="0"/>
                        </a:spcAft>
                      </a:pPr>
                      <a:r>
                        <a:rPr lang="en-US" sz="1600" dirty="0"/>
                        <a:t>Nominal </a:t>
                      </a:r>
                      <a:endParaRPr lang="en-US" sz="2000" dirty="0"/>
                    </a:p>
                    <a:p>
                      <a:pPr algn="ctr" rtl="1">
                        <a:lnSpc>
                          <a:spcPct val="100000"/>
                        </a:lnSpc>
                        <a:spcAft>
                          <a:spcPts val="0"/>
                        </a:spcAft>
                      </a:pPr>
                      <a:r>
                        <a:rPr lang="en-US" sz="1600" dirty="0"/>
                        <a:t>Nominal</a:t>
                      </a:r>
                      <a:endParaRPr lang="en-US" sz="2000" dirty="0"/>
                    </a:p>
                    <a:p>
                      <a:pPr algn="ctr" rtl="1">
                        <a:lnSpc>
                          <a:spcPct val="100000"/>
                        </a:lnSpc>
                        <a:spcAft>
                          <a:spcPts val="0"/>
                        </a:spcAft>
                      </a:pPr>
                      <a:r>
                        <a:rPr lang="en-US" sz="1600" dirty="0"/>
                        <a:t>Scale </a:t>
                      </a:r>
                      <a:endParaRPr lang="en-US" sz="2000" dirty="0"/>
                    </a:p>
                    <a:p>
                      <a:pPr algn="ctr" rtl="1">
                        <a:lnSpc>
                          <a:spcPct val="100000"/>
                        </a:lnSpc>
                        <a:spcAft>
                          <a:spcPts val="0"/>
                        </a:spcAft>
                      </a:pPr>
                      <a:r>
                        <a:rPr lang="en-US" sz="1600" dirty="0"/>
                        <a:t>Scale</a:t>
                      </a:r>
                      <a:endParaRPr lang="en-US" sz="2000" dirty="0"/>
                    </a:p>
                    <a:p>
                      <a:pPr algn="ctr" rtl="1">
                        <a:lnSpc>
                          <a:spcPct val="100000"/>
                        </a:lnSpc>
                        <a:spcAft>
                          <a:spcPts val="0"/>
                        </a:spcAft>
                      </a:pPr>
                      <a:r>
                        <a:rPr lang="en-US" sz="1600" dirty="0"/>
                        <a:t>Scale</a:t>
                      </a:r>
                      <a:endParaRPr lang="en-US" sz="2000" dirty="0">
                        <a:latin typeface="Calibri"/>
                        <a:ea typeface="Calibri"/>
                        <a:cs typeface="+mn-cs"/>
                      </a:endParaRPr>
                    </a:p>
                  </a:txBody>
                  <a:tcPr marL="68580" marR="68580" marT="0" marB="0" anchor="ctr"/>
                </a:tc>
                <a:tc>
                  <a:txBody>
                    <a:bodyPr/>
                    <a:lstStyle/>
                    <a:p>
                      <a:pPr algn="ctr" rtl="1">
                        <a:lnSpc>
                          <a:spcPct val="100000"/>
                        </a:lnSpc>
                        <a:spcAft>
                          <a:spcPts val="0"/>
                        </a:spcAft>
                      </a:pPr>
                      <a:r>
                        <a:rPr lang="fa-IR" sz="1600"/>
                        <a:t>جنسیت (مرد - زن)</a:t>
                      </a:r>
                      <a:endParaRPr lang="en-US" sz="2000"/>
                    </a:p>
                    <a:p>
                      <a:pPr algn="ctr" rtl="1">
                        <a:lnSpc>
                          <a:spcPct val="100000"/>
                        </a:lnSpc>
                        <a:spcAft>
                          <a:spcPts val="0"/>
                        </a:spcAft>
                      </a:pPr>
                      <a:r>
                        <a:rPr lang="fa-IR" sz="1600"/>
                        <a:t>تحصیلات (برحسب سال)</a:t>
                      </a:r>
                      <a:endParaRPr lang="en-US" sz="2000"/>
                    </a:p>
                    <a:p>
                      <a:pPr algn="ctr" rtl="1">
                        <a:lnSpc>
                          <a:spcPct val="100000"/>
                        </a:lnSpc>
                        <a:spcAft>
                          <a:spcPts val="0"/>
                        </a:spcAft>
                      </a:pPr>
                      <a:r>
                        <a:rPr lang="fa-IR" sz="1600"/>
                        <a:t>گروه شغلی (اداری- نگهبانی- مدیریت)</a:t>
                      </a:r>
                      <a:endParaRPr lang="en-US" sz="2000"/>
                    </a:p>
                    <a:p>
                      <a:pPr algn="ctr" rtl="1">
                        <a:lnSpc>
                          <a:spcPct val="100000"/>
                        </a:lnSpc>
                        <a:spcAft>
                          <a:spcPts val="0"/>
                        </a:spcAft>
                      </a:pPr>
                      <a:r>
                        <a:rPr lang="fa-IR" sz="1600"/>
                        <a:t>حقوق فعلی</a:t>
                      </a:r>
                      <a:endParaRPr lang="en-US" sz="2000"/>
                    </a:p>
                    <a:p>
                      <a:pPr algn="ctr" rtl="1">
                        <a:lnSpc>
                          <a:spcPct val="100000"/>
                        </a:lnSpc>
                        <a:spcAft>
                          <a:spcPts val="0"/>
                        </a:spcAft>
                      </a:pPr>
                      <a:r>
                        <a:rPr lang="fa-IR" sz="1600"/>
                        <a:t>سابقه کار فعلی</a:t>
                      </a:r>
                      <a:endParaRPr lang="en-US" sz="2000">
                        <a:latin typeface="Calibri"/>
                        <a:ea typeface="Calibri"/>
                        <a:cs typeface="+mn-cs"/>
                      </a:endParaRPr>
                    </a:p>
                  </a:txBody>
                  <a:tcPr marL="68580" marR="68580" marT="0" marB="0" anchor="ctr"/>
                </a:tc>
                <a:tc>
                  <a:txBody>
                    <a:bodyPr/>
                    <a:lstStyle/>
                    <a:p>
                      <a:pPr algn="ctr" rtl="1">
                        <a:lnSpc>
                          <a:spcPct val="100000"/>
                        </a:lnSpc>
                        <a:spcAft>
                          <a:spcPts val="0"/>
                        </a:spcAft>
                      </a:pPr>
                      <a:r>
                        <a:rPr lang="en-US" sz="1600" dirty="0"/>
                        <a:t>gender</a:t>
                      </a:r>
                      <a:endParaRPr lang="en-US" sz="2000" dirty="0"/>
                    </a:p>
                    <a:p>
                      <a:pPr algn="ctr" rtl="1">
                        <a:lnSpc>
                          <a:spcPct val="100000"/>
                        </a:lnSpc>
                        <a:spcAft>
                          <a:spcPts val="0"/>
                        </a:spcAft>
                      </a:pPr>
                      <a:r>
                        <a:rPr lang="en-US" sz="1600" dirty="0" err="1"/>
                        <a:t>educ</a:t>
                      </a:r>
                      <a:endParaRPr lang="en-US" sz="2000" dirty="0"/>
                    </a:p>
                    <a:p>
                      <a:pPr algn="ctr" rtl="1">
                        <a:lnSpc>
                          <a:spcPct val="100000"/>
                        </a:lnSpc>
                        <a:spcAft>
                          <a:spcPts val="0"/>
                        </a:spcAft>
                      </a:pPr>
                      <a:r>
                        <a:rPr lang="en-US" sz="1600" dirty="0" err="1"/>
                        <a:t>jobcat</a:t>
                      </a:r>
                      <a:endParaRPr lang="en-US" sz="2000" dirty="0"/>
                    </a:p>
                    <a:p>
                      <a:pPr algn="ctr" rtl="1">
                        <a:lnSpc>
                          <a:spcPct val="100000"/>
                        </a:lnSpc>
                        <a:spcAft>
                          <a:spcPts val="0"/>
                        </a:spcAft>
                      </a:pPr>
                      <a:r>
                        <a:rPr lang="en-US" sz="1600" dirty="0"/>
                        <a:t>salary</a:t>
                      </a:r>
                      <a:endParaRPr lang="en-US" sz="2000" dirty="0"/>
                    </a:p>
                    <a:p>
                      <a:pPr algn="ctr" rtl="1">
                        <a:lnSpc>
                          <a:spcPct val="100000"/>
                        </a:lnSpc>
                        <a:spcAft>
                          <a:spcPts val="0"/>
                        </a:spcAft>
                      </a:pPr>
                      <a:r>
                        <a:rPr lang="en-US" sz="1600" dirty="0" err="1"/>
                        <a:t>jobtime</a:t>
                      </a:r>
                      <a:endParaRPr lang="en-US" sz="2000" dirty="0">
                        <a:latin typeface="Calibri"/>
                        <a:ea typeface="Calibri"/>
                        <a:cs typeface="+mn-cs"/>
                      </a:endParaRPr>
                    </a:p>
                  </a:txBody>
                  <a:tcPr marL="68580" marR="68580" marT="0" marB="0" anchor="ctr"/>
                </a:tc>
                <a:extLst>
                  <a:ext uri="{0D108BD9-81ED-4DB2-BD59-A6C34878D82A}">
                    <a16:rowId xmlns:a16="http://schemas.microsoft.com/office/drawing/2014/main" val="10001"/>
                  </a:ext>
                </a:extLst>
              </a:tr>
            </a:tbl>
          </a:graphicData>
        </a:graphic>
      </p:graphicFrame>
      <p:sp>
        <p:nvSpPr>
          <p:cNvPr id="6" name="Oval 5"/>
          <p:cNvSpPr/>
          <p:nvPr/>
        </p:nvSpPr>
        <p:spPr>
          <a:xfrm>
            <a:off x="7072330" y="1714488"/>
            <a:ext cx="1500198" cy="642942"/>
          </a:xfrm>
          <a:prstGeom prst="ellipse">
            <a:avLst/>
          </a:prstGeom>
          <a:solidFill>
            <a:schemeClr val="accent5">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buNone/>
            </a:pPr>
            <a:r>
              <a:rPr lang="fa-IR" sz="2400" dirty="0">
                <a:solidFill>
                  <a:schemeClr val="tx1"/>
                </a:solidFill>
                <a:cs typeface="+mj-cs"/>
              </a:rPr>
              <a:t>تمرين</a:t>
            </a:r>
            <a:endParaRPr lang="fa-IR" dirty="0">
              <a:solidFill>
                <a:schemeClr val="tx1"/>
              </a:solidFill>
              <a:cs typeface="+mj-cs"/>
            </a:endParaRPr>
          </a:p>
        </p:txBody>
      </p:sp>
      <p:sp>
        <p:nvSpPr>
          <p:cNvPr id="7" name="TextBox 6"/>
          <p:cNvSpPr txBox="1"/>
          <p:nvPr/>
        </p:nvSpPr>
        <p:spPr>
          <a:xfrm>
            <a:off x="1214414" y="5214950"/>
            <a:ext cx="7286676" cy="954107"/>
          </a:xfrm>
          <a:prstGeom prst="rect">
            <a:avLst/>
          </a:prstGeom>
          <a:noFill/>
          <a:ln>
            <a:solidFill>
              <a:schemeClr val="accent1"/>
            </a:solidFill>
          </a:ln>
        </p:spPr>
        <p:txBody>
          <a:bodyPr wrap="square" rtlCol="1">
            <a:spAutoFit/>
          </a:bodyPr>
          <a:lstStyle/>
          <a:p>
            <a:pPr algn="just" rtl="1"/>
            <a:r>
              <a:rPr lang="fa-IR" sz="2000" dirty="0">
                <a:latin typeface="+mn-lt"/>
                <a:cs typeface="+mn-cs"/>
              </a:rPr>
              <a:t>فایل داده‌های </a:t>
            </a:r>
            <a:r>
              <a:rPr lang="en-US" sz="1400" dirty="0">
                <a:latin typeface="+mn-lt"/>
                <a:cs typeface="+mn-cs"/>
              </a:rPr>
              <a:t>Employee</a:t>
            </a:r>
            <a:r>
              <a:rPr lang="fa-IR" sz="1400" dirty="0">
                <a:latin typeface="+mn-lt"/>
                <a:cs typeface="+mn-cs"/>
              </a:rPr>
              <a:t> </a:t>
            </a:r>
            <a:r>
              <a:rPr lang="fa-IR" sz="2000" dirty="0">
                <a:latin typeface="+mn-lt"/>
                <a:cs typeface="+mn-cs"/>
              </a:rPr>
              <a:t>را از مسیر زیر باز کنید و برای مقایسه حقوق  شاغلین (</a:t>
            </a:r>
            <a:r>
              <a:rPr lang="en-US" sz="1600" dirty="0">
                <a:latin typeface="+mn-lt"/>
                <a:cs typeface="+mn-cs"/>
              </a:rPr>
              <a:t>Salary</a:t>
            </a:r>
            <a:r>
              <a:rPr lang="fa-IR" sz="2000" dirty="0">
                <a:latin typeface="+mn-lt"/>
                <a:cs typeface="+mn-cs"/>
              </a:rPr>
              <a:t>) در هر گروه شغلی (</a:t>
            </a:r>
            <a:r>
              <a:rPr lang="en-US" sz="1600" dirty="0" err="1">
                <a:latin typeface="+mn-lt"/>
                <a:cs typeface="+mn-cs"/>
              </a:rPr>
              <a:t>Jabcat</a:t>
            </a:r>
            <a:r>
              <a:rPr lang="fa-IR" sz="2000" dirty="0">
                <a:latin typeface="+mn-lt"/>
                <a:cs typeface="+mn-cs"/>
              </a:rPr>
              <a:t>)، شاخص‌های توصیفی را بدست آورده نمودار مناسب رسم كنيد.</a:t>
            </a:r>
            <a:endParaRPr lang="en-US" sz="2000" dirty="0">
              <a:latin typeface="+mn-lt"/>
              <a:cs typeface="+mn-cs"/>
            </a:endParaRPr>
          </a:p>
          <a:p>
            <a:pPr algn="l" rtl="1"/>
            <a:r>
              <a:rPr lang="en-US" sz="1600" dirty="0">
                <a:latin typeface="+mn-lt"/>
                <a:cs typeface="+mn-cs"/>
              </a:rPr>
              <a:t>Program file/ </a:t>
            </a:r>
            <a:r>
              <a:rPr lang="en-US" sz="1600" dirty="0" err="1">
                <a:latin typeface="+mn-lt"/>
                <a:cs typeface="+mn-cs"/>
              </a:rPr>
              <a:t>SPSSInc</a:t>
            </a:r>
            <a:r>
              <a:rPr lang="en-US" sz="1600" dirty="0">
                <a:latin typeface="+mn-lt"/>
                <a:cs typeface="+mn-cs"/>
              </a:rPr>
              <a:t>/ SPSS17/ Samples/ Employee.sav</a:t>
            </a:r>
            <a:endParaRPr lang="fa-IR" sz="1600" dirty="0">
              <a:latin typeface="+mn-lt"/>
              <a:cs typeface="+mn-cs"/>
            </a:endParaRPr>
          </a:p>
        </p:txBody>
      </p:sp>
      <p:sp>
        <p:nvSpPr>
          <p:cNvPr id="9" name="Title 1"/>
          <p:cNvSpPr>
            <a:spLocks noGrp="1"/>
          </p:cNvSpPr>
          <p:nvPr>
            <p:ph type="title"/>
          </p:nvPr>
        </p:nvSpPr>
        <p:spPr>
          <a:xfrm>
            <a:off x="5286380" y="300038"/>
            <a:ext cx="3264020" cy="914384"/>
          </a:xfrm>
        </p:spPr>
        <p:txBody>
          <a:bodyPr>
            <a:normAutofit/>
          </a:bodyPr>
          <a:lstStyle/>
          <a:p>
            <a:r>
              <a:rPr lang="fa-IR" sz="4000" b="1" dirty="0">
                <a:solidFill>
                  <a:schemeClr val="accent1"/>
                </a:solidFill>
                <a:cs typeface="B Titr" pitchFamily="2" charset="-78"/>
              </a:rPr>
              <a:t>روند </a:t>
            </a:r>
            <a:r>
              <a:rPr lang="en-US" sz="4000" b="1" dirty="0">
                <a:solidFill>
                  <a:schemeClr val="accent1"/>
                </a:solidFill>
                <a:cs typeface="B Titr" pitchFamily="2" charset="-78"/>
              </a:rPr>
              <a:t>Explore</a:t>
            </a:r>
            <a:endParaRPr lang="fa-IR" sz="4000" b="1" dirty="0">
              <a:solidFill>
                <a:schemeClr val="accent1"/>
              </a:solidFill>
              <a:cs typeface="B Titr" pitchFamily="2" charset="-78"/>
            </a:endParaRPr>
          </a:p>
        </p:txBody>
      </p:sp>
      <p:sp>
        <p:nvSpPr>
          <p:cNvPr id="11"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785926"/>
            <a:ext cx="7686700" cy="1425572"/>
          </a:xfrm>
        </p:spPr>
        <p:txBody>
          <a:bodyPr/>
          <a:lstStyle/>
          <a:p>
            <a:pPr algn="just">
              <a:buNone/>
            </a:pPr>
            <a:r>
              <a:rPr lang="fa-IR" sz="2000" dirty="0"/>
              <a:t>1- در کادر محاوره </a:t>
            </a:r>
            <a:r>
              <a:rPr lang="en-US" sz="1600" dirty="0"/>
              <a:t>Explore</a:t>
            </a:r>
            <a:r>
              <a:rPr lang="fa-IR" sz="1600" dirty="0"/>
              <a:t> </a:t>
            </a:r>
            <a:r>
              <a:rPr lang="fa-IR" sz="2000" dirty="0"/>
              <a:t>متغیر حقوق (</a:t>
            </a:r>
            <a:r>
              <a:rPr lang="en-US" sz="1600" dirty="0"/>
              <a:t>Salary</a:t>
            </a:r>
            <a:r>
              <a:rPr lang="fa-IR" sz="2000" dirty="0"/>
              <a:t>) را به کادر متغیرهای وابسته </a:t>
            </a:r>
            <a:r>
              <a:rPr lang="en-US" sz="1600" dirty="0"/>
              <a:t>Dependent list</a:t>
            </a:r>
            <a:r>
              <a:rPr lang="en-US" sz="2000" dirty="0"/>
              <a:t>)</a:t>
            </a:r>
            <a:r>
              <a:rPr lang="fa-IR" sz="2000" dirty="0"/>
              <a:t>) منتقل کنید.</a:t>
            </a:r>
            <a:endParaRPr lang="en-US" sz="2000" dirty="0"/>
          </a:p>
          <a:p>
            <a:pPr lvl="0" algn="just">
              <a:buNone/>
            </a:pPr>
            <a:r>
              <a:rPr lang="fa-IR" sz="2000" dirty="0"/>
              <a:t>2- متغیر طبقه شغلی  (</a:t>
            </a:r>
            <a:r>
              <a:rPr lang="en-US" sz="1600" dirty="0" err="1"/>
              <a:t>jabcat</a:t>
            </a:r>
            <a:r>
              <a:rPr lang="fa-IR" sz="2000" dirty="0"/>
              <a:t>) را به کادر متغیرهای مستقل ( </a:t>
            </a:r>
            <a:r>
              <a:rPr lang="en-US" sz="1600" dirty="0"/>
              <a:t>Independent list</a:t>
            </a:r>
            <a:r>
              <a:rPr lang="fa-IR" sz="2000" dirty="0"/>
              <a:t>) منتقل کنید.</a:t>
            </a:r>
          </a:p>
          <a:p>
            <a:pPr algn="just">
              <a:buNone/>
            </a:pPr>
            <a:r>
              <a:rPr lang="fa-IR" sz="2000" dirty="0"/>
              <a:t>3- از کلید</a:t>
            </a:r>
            <a:r>
              <a:rPr lang="en-US" sz="1600" dirty="0"/>
              <a:t>Statistics </a:t>
            </a:r>
            <a:r>
              <a:rPr lang="fa-IR" sz="1600" dirty="0"/>
              <a:t> </a:t>
            </a:r>
            <a:r>
              <a:rPr lang="fa-IR" sz="2000" dirty="0"/>
              <a:t>به کادر محاوره آن منتقل شوید.</a:t>
            </a:r>
            <a:endParaRPr lang="en-US" sz="2000" dirty="0"/>
          </a:p>
          <a:p>
            <a:pPr lvl="0" algn="just"/>
            <a:endParaRPr lang="en-US" sz="2000" dirty="0"/>
          </a:p>
          <a:p>
            <a:pPr algn="just"/>
            <a:endParaRPr lang="fa-IR" sz="2000" dirty="0"/>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22</a:t>
            </a:fld>
            <a:endParaRPr lang="en-US"/>
          </a:p>
        </p:txBody>
      </p:sp>
      <p:grpSp>
        <p:nvGrpSpPr>
          <p:cNvPr id="2" name="Group 17"/>
          <p:cNvGrpSpPr/>
          <p:nvPr/>
        </p:nvGrpSpPr>
        <p:grpSpPr>
          <a:xfrm>
            <a:off x="2200467" y="3429000"/>
            <a:ext cx="4871863" cy="2890847"/>
            <a:chOff x="2200467" y="3429000"/>
            <a:chExt cx="4871863" cy="2890847"/>
          </a:xfrm>
        </p:grpSpPr>
        <p:pic>
          <p:nvPicPr>
            <p:cNvPr id="5" name="Picture 4" descr="1.jpg"/>
            <p:cNvPicPr>
              <a:picLocks noChangeAspect="1"/>
            </p:cNvPicPr>
            <p:nvPr/>
          </p:nvPicPr>
          <p:blipFill>
            <a:blip r:embed="rId2" cstate="print"/>
            <a:stretch>
              <a:fillRect/>
            </a:stretch>
          </p:blipFill>
          <p:spPr>
            <a:xfrm>
              <a:off x="2200467" y="3429000"/>
              <a:ext cx="4300359" cy="2890847"/>
            </a:xfrm>
            <a:prstGeom prst="rect">
              <a:avLst/>
            </a:prstGeom>
          </p:spPr>
        </p:pic>
        <p:cxnSp>
          <p:nvCxnSpPr>
            <p:cNvPr id="7" name="Straight Arrow Connector 6"/>
            <p:cNvCxnSpPr/>
            <p:nvPr/>
          </p:nvCxnSpPr>
          <p:spPr>
            <a:xfrm>
              <a:off x="3643306" y="3714752"/>
              <a:ext cx="500066" cy="285752"/>
            </a:xfrm>
            <a:prstGeom prst="straightConnector1">
              <a:avLst/>
            </a:prstGeom>
            <a:ln w="28575">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a:xfrm>
              <a:off x="3571868" y="4286256"/>
              <a:ext cx="571504" cy="285752"/>
            </a:xfrm>
            <a:prstGeom prst="straightConnector1">
              <a:avLst/>
            </a:prstGeom>
            <a:ln w="28575">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rot="10800000">
              <a:off x="6286513" y="3929066"/>
              <a:ext cx="500066" cy="1588"/>
            </a:xfrm>
            <a:prstGeom prst="straightConnector1">
              <a:avLst/>
            </a:prstGeom>
            <a:ln w="28575">
              <a:headEnd w="med" len="lg"/>
              <a:tailEnd type="arrow"/>
            </a:ln>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3367172" y="3500438"/>
              <a:ext cx="271228" cy="338554"/>
            </a:xfrm>
            <a:prstGeom prst="rect">
              <a:avLst/>
            </a:prstGeom>
            <a:noFill/>
            <a:ln>
              <a:solidFill>
                <a:schemeClr val="tx1"/>
              </a:solidFill>
            </a:ln>
          </p:spPr>
          <p:txBody>
            <a:bodyPr wrap="none" rtlCol="1">
              <a:spAutoFit/>
            </a:bodyPr>
            <a:lstStyle/>
            <a:p>
              <a:r>
                <a:rPr lang="fa-IR" sz="1600" dirty="0">
                  <a:cs typeface="+mj-cs"/>
                </a:rPr>
                <a:t>1</a:t>
              </a:r>
            </a:p>
          </p:txBody>
        </p:sp>
        <p:sp>
          <p:nvSpPr>
            <p:cNvPr id="16" name="TextBox 15"/>
            <p:cNvSpPr txBox="1"/>
            <p:nvPr/>
          </p:nvSpPr>
          <p:spPr>
            <a:xfrm>
              <a:off x="3343127" y="4071942"/>
              <a:ext cx="295274" cy="338554"/>
            </a:xfrm>
            <a:prstGeom prst="rect">
              <a:avLst/>
            </a:prstGeom>
            <a:noFill/>
            <a:ln>
              <a:solidFill>
                <a:schemeClr val="tx1"/>
              </a:solidFill>
            </a:ln>
          </p:spPr>
          <p:txBody>
            <a:bodyPr wrap="none" rtlCol="1">
              <a:spAutoFit/>
            </a:bodyPr>
            <a:lstStyle/>
            <a:p>
              <a:r>
                <a:rPr lang="fa-IR" sz="1600" dirty="0">
                  <a:cs typeface="+mj-cs"/>
                </a:rPr>
                <a:t>2</a:t>
              </a:r>
            </a:p>
          </p:txBody>
        </p:sp>
        <p:sp>
          <p:nvSpPr>
            <p:cNvPr id="17" name="TextBox 16"/>
            <p:cNvSpPr txBox="1"/>
            <p:nvPr/>
          </p:nvSpPr>
          <p:spPr>
            <a:xfrm>
              <a:off x="6736981" y="3753252"/>
              <a:ext cx="335349" cy="369332"/>
            </a:xfrm>
            <a:prstGeom prst="rect">
              <a:avLst/>
            </a:prstGeom>
            <a:noFill/>
            <a:ln>
              <a:solidFill>
                <a:schemeClr val="tx1"/>
              </a:solidFill>
            </a:ln>
          </p:spPr>
          <p:txBody>
            <a:bodyPr wrap="none" rtlCol="1">
              <a:spAutoFit/>
            </a:bodyPr>
            <a:lstStyle/>
            <a:p>
              <a:r>
                <a:rPr lang="fa-IR" dirty="0">
                  <a:cs typeface="+mj-cs"/>
                </a:rPr>
                <a:t>3</a:t>
              </a:r>
            </a:p>
          </p:txBody>
        </p:sp>
      </p:grpSp>
      <p:sp>
        <p:nvSpPr>
          <p:cNvPr id="19" name="Title 1"/>
          <p:cNvSpPr>
            <a:spLocks noGrp="1"/>
          </p:cNvSpPr>
          <p:nvPr>
            <p:ph type="title"/>
          </p:nvPr>
        </p:nvSpPr>
        <p:spPr>
          <a:xfrm>
            <a:off x="5286380" y="300038"/>
            <a:ext cx="3264020" cy="914384"/>
          </a:xfrm>
        </p:spPr>
        <p:txBody>
          <a:bodyPr>
            <a:normAutofit/>
          </a:bodyPr>
          <a:lstStyle/>
          <a:p>
            <a:r>
              <a:rPr lang="fa-IR" sz="4000" b="1" dirty="0">
                <a:solidFill>
                  <a:schemeClr val="accent1"/>
                </a:solidFill>
                <a:cs typeface="B Titr" pitchFamily="2" charset="-78"/>
              </a:rPr>
              <a:t>روند </a:t>
            </a:r>
            <a:r>
              <a:rPr lang="en-US" sz="4000" b="1" dirty="0">
                <a:solidFill>
                  <a:schemeClr val="accent1"/>
                </a:solidFill>
                <a:cs typeface="B Titr" pitchFamily="2" charset="-78"/>
              </a:rPr>
              <a:t>Explore</a:t>
            </a:r>
            <a:endParaRPr lang="fa-IR" sz="4000" b="1" dirty="0">
              <a:solidFill>
                <a:schemeClr val="accent1"/>
              </a:solidFill>
              <a:cs typeface="B Titr" pitchFamily="2" charset="-78"/>
            </a:endParaRPr>
          </a:p>
        </p:txBody>
      </p:sp>
      <p:sp>
        <p:nvSpPr>
          <p:cNvPr id="21"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40" y="1714488"/>
            <a:ext cx="5543560" cy="2357454"/>
          </a:xfrm>
          <a:ln>
            <a:solidFill>
              <a:schemeClr val="accent2"/>
            </a:solidFill>
          </a:ln>
        </p:spPr>
        <p:txBody>
          <a:bodyPr/>
          <a:lstStyle/>
          <a:p>
            <a:pPr marL="0" lvl="0" indent="0" algn="just">
              <a:buNone/>
            </a:pPr>
            <a:r>
              <a:rPr lang="fa-IR" sz="1800" dirty="0"/>
              <a:t>1- در این کادر محاوره گزینه </a:t>
            </a:r>
            <a:r>
              <a:rPr lang="en-US" sz="1400" dirty="0"/>
              <a:t>Descriptive</a:t>
            </a:r>
            <a:r>
              <a:rPr lang="fa-IR" sz="1400" dirty="0"/>
              <a:t> </a:t>
            </a:r>
            <a:r>
              <a:rPr lang="fa-IR" sz="1800" dirty="0"/>
              <a:t>از قبل علامتدار شده تا بعضي از آماره های توصیفی مهم به  همراه یک فاصله اطمینان 95% برای میانگین حقوق کارمندان در هر گروه شغلی محاسبه شود.</a:t>
            </a:r>
            <a:endParaRPr lang="en-US" sz="1800" dirty="0"/>
          </a:p>
          <a:p>
            <a:pPr marL="0" lvl="0" indent="0" algn="just">
              <a:buNone/>
            </a:pPr>
            <a:r>
              <a:rPr lang="fa-IR" sz="1800" dirty="0"/>
              <a:t>2- گزینه </a:t>
            </a:r>
            <a:r>
              <a:rPr lang="en-US" sz="1400" dirty="0"/>
              <a:t>Outliers</a:t>
            </a:r>
            <a:r>
              <a:rPr lang="fa-IR" sz="1400" dirty="0"/>
              <a:t> </a:t>
            </a:r>
            <a:r>
              <a:rPr lang="fa-IR" sz="1800" dirty="0"/>
              <a:t>را انتخاب کنید تا بیشترین و کمترین حقوق بگیران در هر طبقه شغلی مشخص شوند.</a:t>
            </a:r>
            <a:endParaRPr lang="en-US" sz="1800" dirty="0"/>
          </a:p>
          <a:p>
            <a:pPr marL="0" lvl="0" indent="0" algn="just">
              <a:buNone/>
            </a:pPr>
            <a:r>
              <a:rPr lang="fa-IR" sz="1800" dirty="0"/>
              <a:t>3- گزینه </a:t>
            </a:r>
            <a:r>
              <a:rPr lang="en-US" sz="1400" dirty="0" err="1"/>
              <a:t>Precentiles</a:t>
            </a:r>
            <a:r>
              <a:rPr lang="fa-IR" sz="1400" dirty="0"/>
              <a:t> </a:t>
            </a:r>
            <a:r>
              <a:rPr lang="fa-IR" sz="1800" dirty="0"/>
              <a:t>را انتخاب کنید تا چندکهای حقوق کارمندان در هر گروه معلوم شود.</a:t>
            </a:r>
            <a:endParaRPr lang="en-US" sz="1800" dirty="0"/>
          </a:p>
          <a:p>
            <a:pPr marL="0" lvl="0" indent="0" algn="just">
              <a:buNone/>
            </a:pPr>
            <a:r>
              <a:rPr lang="fa-IR" sz="1800" dirty="0"/>
              <a:t>کلید</a:t>
            </a:r>
            <a:r>
              <a:rPr lang="en-US" sz="1400" dirty="0"/>
              <a:t>continue </a:t>
            </a:r>
            <a:r>
              <a:rPr lang="fa-IR" sz="1400" dirty="0"/>
              <a:t> </a:t>
            </a:r>
            <a:r>
              <a:rPr lang="fa-IR" sz="1800" dirty="0"/>
              <a:t>را كليك كنيد تا به كادر محاوره اصلي برگرديد...</a:t>
            </a:r>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23</a:t>
            </a:fld>
            <a:endParaRPr lang="en-US"/>
          </a:p>
        </p:txBody>
      </p:sp>
      <p:pic>
        <p:nvPicPr>
          <p:cNvPr id="6" name="Picture 5" descr="2.jpg"/>
          <p:cNvPicPr>
            <a:picLocks noChangeAspect="1"/>
          </p:cNvPicPr>
          <p:nvPr/>
        </p:nvPicPr>
        <p:blipFill>
          <a:blip r:embed="rId2" cstate="print"/>
          <a:stretch>
            <a:fillRect/>
          </a:stretch>
        </p:blipFill>
        <p:spPr>
          <a:xfrm>
            <a:off x="428596" y="1643050"/>
            <a:ext cx="2286016" cy="1766848"/>
          </a:xfrm>
          <a:prstGeom prst="rect">
            <a:avLst/>
          </a:prstGeom>
        </p:spPr>
      </p:pic>
      <p:pic>
        <p:nvPicPr>
          <p:cNvPr id="7" name="Picture 6" descr="3.jpg"/>
          <p:cNvPicPr>
            <a:picLocks noChangeAspect="1"/>
          </p:cNvPicPr>
          <p:nvPr/>
        </p:nvPicPr>
        <p:blipFill>
          <a:blip r:embed="rId3" cstate="print"/>
          <a:stretch>
            <a:fillRect/>
          </a:stretch>
        </p:blipFill>
        <p:spPr>
          <a:xfrm>
            <a:off x="357158" y="3500438"/>
            <a:ext cx="2357454" cy="2794920"/>
          </a:xfrm>
          <a:prstGeom prst="rect">
            <a:avLst/>
          </a:prstGeom>
        </p:spPr>
      </p:pic>
      <p:sp>
        <p:nvSpPr>
          <p:cNvPr id="8" name="TextBox 7"/>
          <p:cNvSpPr txBox="1"/>
          <p:nvPr/>
        </p:nvSpPr>
        <p:spPr>
          <a:xfrm>
            <a:off x="3143240" y="4429132"/>
            <a:ext cx="5572164" cy="1477328"/>
          </a:xfrm>
          <a:prstGeom prst="rect">
            <a:avLst/>
          </a:prstGeom>
          <a:noFill/>
          <a:ln>
            <a:solidFill>
              <a:srgbClr val="00B050"/>
            </a:solidFill>
          </a:ln>
        </p:spPr>
        <p:txBody>
          <a:bodyPr wrap="square" rtlCol="1">
            <a:spAutoFit/>
          </a:bodyPr>
          <a:lstStyle/>
          <a:p>
            <a:pPr marL="0" lvl="0" indent="0" algn="just" rtl="1">
              <a:buNone/>
            </a:pPr>
            <a:r>
              <a:rPr lang="fa-IR" dirty="0">
                <a:latin typeface="+mn-lt"/>
                <a:cs typeface="+mn-cs"/>
              </a:rPr>
              <a:t>براي رسم نمودار دلخواه، گزينه </a:t>
            </a:r>
            <a:r>
              <a:rPr lang="en-US" sz="1400" dirty="0">
                <a:latin typeface="+mn-lt"/>
                <a:cs typeface="+mn-cs"/>
              </a:rPr>
              <a:t>Plots…</a:t>
            </a:r>
            <a:r>
              <a:rPr lang="fa-IR" dirty="0">
                <a:latin typeface="+mn-lt"/>
                <a:cs typeface="+mn-cs"/>
              </a:rPr>
              <a:t> را كليك كنيد تا به كادر محاوره </a:t>
            </a:r>
            <a:r>
              <a:rPr lang="en-US" sz="1400" dirty="0">
                <a:latin typeface="+mn-lt"/>
                <a:cs typeface="+mn-cs"/>
              </a:rPr>
              <a:t>Explore: Plots</a:t>
            </a:r>
            <a:r>
              <a:rPr lang="fa-IR" sz="1400" dirty="0">
                <a:latin typeface="+mn-lt"/>
                <a:cs typeface="+mn-cs"/>
              </a:rPr>
              <a:t> </a:t>
            </a:r>
            <a:r>
              <a:rPr lang="fa-IR" dirty="0">
                <a:latin typeface="+mn-lt"/>
                <a:cs typeface="+mn-cs"/>
              </a:rPr>
              <a:t>وارد شويد</a:t>
            </a:r>
          </a:p>
          <a:p>
            <a:pPr marL="0" lvl="0" indent="0" algn="just" rtl="1">
              <a:buNone/>
            </a:pPr>
            <a:r>
              <a:rPr lang="fa-IR" dirty="0">
                <a:latin typeface="+mn-lt"/>
                <a:cs typeface="+mn-cs"/>
              </a:rPr>
              <a:t> دو گزينه </a:t>
            </a:r>
            <a:r>
              <a:rPr lang="en-US" sz="1400" dirty="0">
                <a:latin typeface="+mn-lt"/>
                <a:cs typeface="+mn-cs"/>
              </a:rPr>
              <a:t>Stem-and-Leaf</a:t>
            </a:r>
            <a:r>
              <a:rPr lang="fa-IR" dirty="0">
                <a:latin typeface="+mn-lt"/>
                <a:cs typeface="+mn-cs"/>
              </a:rPr>
              <a:t> و </a:t>
            </a:r>
            <a:r>
              <a:rPr lang="en-US" sz="1400" dirty="0">
                <a:latin typeface="+mn-lt"/>
                <a:cs typeface="+mn-cs"/>
              </a:rPr>
              <a:t>Histogram</a:t>
            </a:r>
            <a:r>
              <a:rPr lang="fa-IR" sz="1400" dirty="0">
                <a:latin typeface="+mn-lt"/>
                <a:cs typeface="+mn-cs"/>
              </a:rPr>
              <a:t> </a:t>
            </a:r>
            <a:r>
              <a:rPr lang="fa-IR" dirty="0">
                <a:latin typeface="+mn-lt"/>
                <a:cs typeface="+mn-cs"/>
              </a:rPr>
              <a:t>را به منظور رسم نمودار ساقه و برگ و هيستوگرام انتخاب كنيد.</a:t>
            </a:r>
          </a:p>
          <a:p>
            <a:pPr marL="0" lvl="0" indent="0" algn="just" rtl="1">
              <a:buNone/>
            </a:pPr>
            <a:r>
              <a:rPr lang="fa-IR" dirty="0">
                <a:latin typeface="+mn-lt"/>
                <a:cs typeface="+mn-cs"/>
              </a:rPr>
              <a:t> کلیدهاي</a:t>
            </a:r>
            <a:r>
              <a:rPr lang="en-US" dirty="0">
                <a:latin typeface="+mn-lt"/>
                <a:cs typeface="+mn-cs"/>
              </a:rPr>
              <a:t> </a:t>
            </a:r>
            <a:r>
              <a:rPr lang="en-US" sz="1400" dirty="0">
                <a:latin typeface="+mn-lt"/>
                <a:cs typeface="+mn-cs"/>
              </a:rPr>
              <a:t>continue</a:t>
            </a:r>
            <a:r>
              <a:rPr lang="en-US" dirty="0">
                <a:latin typeface="+mn-lt"/>
                <a:cs typeface="+mn-cs"/>
              </a:rPr>
              <a:t> </a:t>
            </a:r>
            <a:r>
              <a:rPr lang="fa-IR" dirty="0">
                <a:latin typeface="+mn-lt"/>
                <a:cs typeface="+mn-cs"/>
              </a:rPr>
              <a:t>و</a:t>
            </a:r>
            <a:r>
              <a:rPr lang="en-US" sz="1400" dirty="0">
                <a:latin typeface="+mn-lt"/>
                <a:cs typeface="+mn-cs"/>
              </a:rPr>
              <a:t>ok </a:t>
            </a:r>
            <a:r>
              <a:rPr lang="fa-IR" sz="1400" dirty="0">
                <a:latin typeface="+mn-lt"/>
                <a:cs typeface="+mn-cs"/>
              </a:rPr>
              <a:t> </a:t>
            </a:r>
            <a:r>
              <a:rPr lang="fa-IR" dirty="0">
                <a:latin typeface="+mn-lt"/>
                <a:cs typeface="+mn-cs"/>
              </a:rPr>
              <a:t>را کلیک کنید و نتایج را در خروجی مشاهده نماييد.</a:t>
            </a:r>
            <a:endParaRPr lang="fa-IR" dirty="0"/>
          </a:p>
        </p:txBody>
      </p:sp>
      <p:sp>
        <p:nvSpPr>
          <p:cNvPr id="10" name="Title 1"/>
          <p:cNvSpPr>
            <a:spLocks noGrp="1"/>
          </p:cNvSpPr>
          <p:nvPr>
            <p:ph type="title"/>
          </p:nvPr>
        </p:nvSpPr>
        <p:spPr>
          <a:xfrm>
            <a:off x="5286380" y="300038"/>
            <a:ext cx="3264020" cy="914384"/>
          </a:xfrm>
        </p:spPr>
        <p:txBody>
          <a:bodyPr>
            <a:normAutofit/>
          </a:bodyPr>
          <a:lstStyle/>
          <a:p>
            <a:r>
              <a:rPr lang="fa-IR" sz="4000" b="1" dirty="0">
                <a:solidFill>
                  <a:schemeClr val="accent1"/>
                </a:solidFill>
                <a:cs typeface="B Titr" pitchFamily="2" charset="-78"/>
              </a:rPr>
              <a:t>روند </a:t>
            </a:r>
            <a:r>
              <a:rPr lang="en-US" sz="4000" b="1" dirty="0">
                <a:solidFill>
                  <a:schemeClr val="accent1"/>
                </a:solidFill>
                <a:cs typeface="B Titr" pitchFamily="2" charset="-78"/>
              </a:rPr>
              <a:t>Explore</a:t>
            </a:r>
            <a:endParaRPr lang="fa-IR" sz="4000" b="1" dirty="0">
              <a:solidFill>
                <a:schemeClr val="accent1"/>
              </a:solidFill>
              <a:cs typeface="B Titr" pitchFamily="2" charset="-78"/>
            </a:endParaRPr>
          </a:p>
        </p:txBody>
      </p:sp>
      <p:sp>
        <p:nvSpPr>
          <p:cNvPr id="12" name="AutoShape 7">
            <a:hlinkClick r:id="rId4" action="ppaction://hlinksldjump" highlightClick="1"/>
            <a:hlinkHover r:id="rId5"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13DB10F-5786-4DD5-BD0B-33BC5B44077C}" type="slidenum">
              <a:rPr lang="ar-SA"/>
              <a:pPr/>
              <a:t>24</a:t>
            </a:fld>
            <a:endParaRPr lang="en-US"/>
          </a:p>
        </p:txBody>
      </p:sp>
      <p:sp>
        <p:nvSpPr>
          <p:cNvPr id="161795" name="Rectangle 3"/>
          <p:cNvSpPr>
            <a:spLocks noGrp="1" noChangeArrowheads="1"/>
          </p:cNvSpPr>
          <p:nvPr>
            <p:ph type="body" idx="1"/>
          </p:nvPr>
        </p:nvSpPr>
        <p:spPr>
          <a:xfrm>
            <a:off x="4572000" y="2500306"/>
            <a:ext cx="4071966" cy="3357586"/>
          </a:xfrm>
        </p:spPr>
        <p:txBody>
          <a:bodyPr/>
          <a:lstStyle/>
          <a:p>
            <a:pPr algn="just" rtl="1">
              <a:lnSpc>
                <a:spcPct val="80000"/>
              </a:lnSpc>
            </a:pPr>
            <a:r>
              <a:rPr lang="fa-IR" sz="1800" dirty="0"/>
              <a:t>اگر یك جدول دو طرفه در هر یك از روند های </a:t>
            </a:r>
            <a:r>
              <a:rPr lang="en-US" sz="1400" dirty="0"/>
              <a:t>Explore</a:t>
            </a:r>
            <a:r>
              <a:rPr lang="fa-IR" sz="1400" dirty="0"/>
              <a:t> یا</a:t>
            </a:r>
            <a:r>
              <a:rPr lang="en-US" sz="1400" dirty="0"/>
              <a:t>cross tab </a:t>
            </a:r>
            <a:r>
              <a:rPr lang="fa-IR" sz="1800" dirty="0"/>
              <a:t> برای مقایسه سطوح متغیرها در خروجي </a:t>
            </a:r>
            <a:r>
              <a:rPr lang="en-US" sz="1800" dirty="0" err="1"/>
              <a:t>spss</a:t>
            </a:r>
            <a:r>
              <a:rPr lang="fa-IR" sz="1800" dirty="0"/>
              <a:t> ایجاد كرده‌اید، می‌توانید به سادگی جای سطر ها و ستون ها را عوض كنید و معانی مختلفی از جدول استنباط نمایید. برای این كار روی جدول دو بار كلیك نمایید تا ويراشگر جدول (شكل بالا) را مشاهده كنيد. </a:t>
            </a:r>
          </a:p>
          <a:p>
            <a:pPr algn="just" rtl="1">
              <a:lnSpc>
                <a:spcPct val="80000"/>
              </a:lnSpc>
            </a:pPr>
            <a:r>
              <a:rPr lang="fa-IR" sz="1800" dirty="0"/>
              <a:t>اينك روی آيكون جدول گردان كلیك كنيد تا كادر محاوره </a:t>
            </a:r>
            <a:r>
              <a:rPr lang="en-US" sz="1400" dirty="0"/>
              <a:t>pivoting Trays</a:t>
            </a:r>
            <a:r>
              <a:rPr lang="fa-IR" sz="1400" dirty="0"/>
              <a:t> </a:t>
            </a:r>
            <a:r>
              <a:rPr lang="fa-IR" sz="1800" dirty="0"/>
              <a:t>باز شود. در مكان سطر و ستون این پنجره یك یا چند مربع كوچك به رنگ سبز وقرمز مشاهده می كنید كه اگر آنها را جا به جا كنید، جدول خروجي تغییر خواهند كرد. با مشاهده آنها می‌توانید برای سهولت استفاده از اطلاعات جدول، بهترین حالت را به دلخواه انتخاب نمایید.</a:t>
            </a:r>
            <a:endParaRPr lang="en-US" sz="1800" dirty="0"/>
          </a:p>
        </p:txBody>
      </p:sp>
      <p:sp>
        <p:nvSpPr>
          <p:cNvPr id="9" name="Title 1"/>
          <p:cNvSpPr>
            <a:spLocks noGrp="1"/>
          </p:cNvSpPr>
          <p:nvPr>
            <p:ph type="title"/>
          </p:nvPr>
        </p:nvSpPr>
        <p:spPr>
          <a:xfrm>
            <a:off x="2428860" y="357166"/>
            <a:ext cx="6121540" cy="914384"/>
          </a:xfrm>
        </p:spPr>
        <p:txBody>
          <a:bodyPr>
            <a:normAutofit/>
          </a:bodyPr>
          <a:lstStyle/>
          <a:p>
            <a:r>
              <a:rPr lang="fa-IR" sz="4000" b="1" dirty="0">
                <a:solidFill>
                  <a:schemeClr val="accent1"/>
                </a:solidFill>
                <a:cs typeface="B Titr" pitchFamily="2" charset="-78"/>
              </a:rPr>
              <a:t>جدول گردان </a:t>
            </a:r>
            <a:r>
              <a:rPr lang="en-US" sz="4000" b="1" dirty="0">
                <a:solidFill>
                  <a:schemeClr val="accent1"/>
                </a:solidFill>
                <a:cs typeface="B Titr" pitchFamily="2" charset="-78"/>
              </a:rPr>
              <a:t>(pivot table) </a:t>
            </a:r>
            <a:endParaRPr lang="fa-IR" sz="4000" b="1" dirty="0">
              <a:solidFill>
                <a:schemeClr val="accent1"/>
              </a:solidFill>
              <a:cs typeface="B Titr" pitchFamily="2" charset="-78"/>
            </a:endParaRPr>
          </a:p>
        </p:txBody>
      </p:sp>
      <p:sp>
        <p:nvSpPr>
          <p:cNvPr id="10"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pic>
        <p:nvPicPr>
          <p:cNvPr id="11" name="Picture 10" descr="9.jpg"/>
          <p:cNvPicPr>
            <a:picLocks noChangeAspect="1"/>
          </p:cNvPicPr>
          <p:nvPr/>
        </p:nvPicPr>
        <p:blipFill>
          <a:blip r:embed="rId4" cstate="print"/>
          <a:stretch>
            <a:fillRect/>
          </a:stretch>
        </p:blipFill>
        <p:spPr>
          <a:xfrm>
            <a:off x="428595" y="2678733"/>
            <a:ext cx="3786215" cy="2821969"/>
          </a:xfrm>
          <a:prstGeom prst="rect">
            <a:avLst/>
          </a:prstGeom>
        </p:spPr>
      </p:pic>
      <p:pic>
        <p:nvPicPr>
          <p:cNvPr id="12" name="Picture 11" descr="10.jpg"/>
          <p:cNvPicPr>
            <a:picLocks noChangeAspect="1"/>
          </p:cNvPicPr>
          <p:nvPr/>
        </p:nvPicPr>
        <p:blipFill>
          <a:blip r:embed="rId5" cstate="print"/>
          <a:stretch>
            <a:fillRect/>
          </a:stretch>
        </p:blipFill>
        <p:spPr>
          <a:xfrm>
            <a:off x="1852612" y="1643050"/>
            <a:ext cx="5438775" cy="590550"/>
          </a:xfrm>
          <a:prstGeom prst="rect">
            <a:avLst/>
          </a:prstGeom>
        </p:spPr>
      </p:pic>
      <p:cxnSp>
        <p:nvCxnSpPr>
          <p:cNvPr id="14" name="Straight Arrow Connector 13"/>
          <p:cNvCxnSpPr/>
          <p:nvPr/>
        </p:nvCxnSpPr>
        <p:spPr>
          <a:xfrm>
            <a:off x="1500166" y="1785926"/>
            <a:ext cx="928694" cy="214314"/>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28596" y="1643050"/>
            <a:ext cx="1120820" cy="276999"/>
          </a:xfrm>
          <a:prstGeom prst="rect">
            <a:avLst/>
          </a:prstGeom>
          <a:noFill/>
          <a:ln>
            <a:solidFill>
              <a:schemeClr val="tx1"/>
            </a:solidFill>
          </a:ln>
        </p:spPr>
        <p:txBody>
          <a:bodyPr wrap="none" rtlCol="1">
            <a:spAutoFit/>
          </a:bodyPr>
          <a:lstStyle/>
          <a:p>
            <a:r>
              <a:rPr lang="fa-IR" sz="1200" dirty="0">
                <a:cs typeface="+mn-cs"/>
              </a:rPr>
              <a:t>آيكون جدول گردان</a:t>
            </a: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CC13EF1-E83A-41B8-909B-369D57D91061}" type="slidenum">
              <a:rPr lang="ar-SA"/>
              <a:pPr/>
              <a:t>25</a:t>
            </a:fld>
            <a:endParaRPr lang="en-US"/>
          </a:p>
        </p:txBody>
      </p:sp>
      <p:sp>
        <p:nvSpPr>
          <p:cNvPr id="165890" name="Rectangle 2"/>
          <p:cNvSpPr>
            <a:spLocks noGrp="1" noChangeArrowheads="1"/>
          </p:cNvSpPr>
          <p:nvPr>
            <p:ph type="title"/>
          </p:nvPr>
        </p:nvSpPr>
        <p:spPr>
          <a:xfrm>
            <a:off x="3957658" y="357166"/>
            <a:ext cx="4471994" cy="838200"/>
          </a:xfrm>
        </p:spPr>
        <p:txBody>
          <a:bodyPr>
            <a:normAutofit/>
          </a:bodyPr>
          <a:lstStyle/>
          <a:p>
            <a:pPr algn="r" rtl="1">
              <a:buClr>
                <a:schemeClr val="accent2"/>
              </a:buClr>
            </a:pPr>
            <a:r>
              <a:rPr lang="fa-IR" dirty="0"/>
              <a:t> </a:t>
            </a:r>
            <a:r>
              <a:rPr lang="fa-IR" sz="4000" b="1" dirty="0">
                <a:solidFill>
                  <a:schemeClr val="accent1"/>
                </a:solidFill>
                <a:cs typeface="B Titr" pitchFamily="2" charset="-78"/>
              </a:rPr>
              <a:t>روند </a:t>
            </a:r>
            <a:r>
              <a:rPr lang="en-US" sz="4000" b="1" dirty="0">
                <a:solidFill>
                  <a:schemeClr val="accent1"/>
                </a:solidFill>
                <a:cs typeface="B Titr" pitchFamily="2" charset="-78"/>
              </a:rPr>
              <a:t>Crosse tab</a:t>
            </a:r>
          </a:p>
        </p:txBody>
      </p:sp>
      <p:sp>
        <p:nvSpPr>
          <p:cNvPr id="165891" name="Rectangle 3"/>
          <p:cNvSpPr>
            <a:spLocks noGrp="1" noChangeArrowheads="1"/>
          </p:cNvSpPr>
          <p:nvPr>
            <p:ph type="body" idx="1"/>
          </p:nvPr>
        </p:nvSpPr>
        <p:spPr>
          <a:xfrm>
            <a:off x="4500562" y="3143248"/>
            <a:ext cx="3714776" cy="2643206"/>
          </a:xfrm>
          <a:ln>
            <a:solidFill>
              <a:schemeClr val="accent1"/>
            </a:solidFill>
          </a:ln>
        </p:spPr>
        <p:txBody>
          <a:bodyPr/>
          <a:lstStyle/>
          <a:p>
            <a:pPr marL="115888" indent="-115888" algn="just"/>
            <a:r>
              <a:rPr lang="fa-IR" sz="2000" dirty="0"/>
              <a:t>در </a:t>
            </a:r>
            <a:r>
              <a:rPr lang="en-US" sz="1600" dirty="0" err="1"/>
              <a:t>spss</a:t>
            </a:r>
            <a:r>
              <a:rPr lang="fa-IR" sz="1600" dirty="0"/>
              <a:t>، </a:t>
            </a:r>
            <a:r>
              <a:rPr lang="fa-IR" sz="2000" dirty="0"/>
              <a:t>برای ساختن یك جدول فراوانی دو‌طرفه كه به جدول توافقي معروف است، راه‌های زیادی وجود دارد. يكي از اين راهها استفاده از دستور </a:t>
            </a:r>
            <a:r>
              <a:rPr lang="en-US" sz="1600" dirty="0"/>
              <a:t>Cross Tab</a:t>
            </a:r>
            <a:r>
              <a:rPr lang="fa-IR" sz="1600" dirty="0"/>
              <a:t> </a:t>
            </a:r>
            <a:r>
              <a:rPr lang="fa-IR" sz="2000" dirty="0"/>
              <a:t>است. </a:t>
            </a:r>
          </a:p>
          <a:p>
            <a:pPr marL="115888" indent="-115888" algn="just"/>
            <a:r>
              <a:rPr lang="fa-IR" sz="2000" dirty="0"/>
              <a:t>می‌توانید از منوی اصلی گزینه </a:t>
            </a:r>
            <a:r>
              <a:rPr lang="en-US" sz="1600" dirty="0"/>
              <a:t>Analyze</a:t>
            </a:r>
            <a:r>
              <a:rPr lang="fa-IR" sz="2000" dirty="0"/>
              <a:t> و سپس</a:t>
            </a:r>
            <a:r>
              <a:rPr lang="en-US" sz="1600" dirty="0"/>
              <a:t>Descriptive Statistics</a:t>
            </a:r>
            <a:r>
              <a:rPr lang="fa-IR" sz="1600" dirty="0"/>
              <a:t> </a:t>
            </a:r>
            <a:r>
              <a:rPr lang="fa-IR" sz="2000" dirty="0"/>
              <a:t>را انتخاب كرده و سپس از دستور </a:t>
            </a:r>
            <a:r>
              <a:rPr lang="en-US" sz="1600" dirty="0"/>
              <a:t>Crosse Tab </a:t>
            </a:r>
            <a:r>
              <a:rPr lang="fa-IR" sz="1600" dirty="0"/>
              <a:t> </a:t>
            </a:r>
            <a:r>
              <a:rPr lang="fa-IR" sz="2000" dirty="0"/>
              <a:t>به كادر محاوره آن وارد شويد. </a:t>
            </a:r>
            <a:endParaRPr lang="en-US" sz="2000" dirty="0"/>
          </a:p>
        </p:txBody>
      </p:sp>
      <p:sp>
        <p:nvSpPr>
          <p:cNvPr id="9"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pic>
        <p:nvPicPr>
          <p:cNvPr id="10" name="Picture 9" descr="5.jpg"/>
          <p:cNvPicPr>
            <a:picLocks noChangeAspect="1"/>
          </p:cNvPicPr>
          <p:nvPr/>
        </p:nvPicPr>
        <p:blipFill>
          <a:blip r:embed="rId4" cstate="print"/>
          <a:stretch>
            <a:fillRect/>
          </a:stretch>
        </p:blipFill>
        <p:spPr>
          <a:xfrm>
            <a:off x="357158" y="3190894"/>
            <a:ext cx="3467097" cy="2666998"/>
          </a:xfrm>
          <a:prstGeom prst="rect">
            <a:avLst/>
          </a:prstGeom>
          <a:ln>
            <a:solidFill>
              <a:schemeClr val="tx1"/>
            </a:solidFill>
          </a:ln>
        </p:spPr>
      </p:pic>
      <p:sp>
        <p:nvSpPr>
          <p:cNvPr id="11" name="Rounded Rectangle 10"/>
          <p:cNvSpPr/>
          <p:nvPr/>
        </p:nvSpPr>
        <p:spPr>
          <a:xfrm>
            <a:off x="428596" y="1785926"/>
            <a:ext cx="8001056" cy="114300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rtl="1">
              <a:buClr>
                <a:schemeClr val="accent2"/>
              </a:buClr>
              <a:buFont typeface="Wingdings" pitchFamily="2" charset="2"/>
              <a:buChar char="Ø"/>
            </a:pPr>
            <a:r>
              <a:rPr lang="fa-IR" dirty="0"/>
              <a:t>جدولي را كه در آن داده هاي آماري در </a:t>
            </a:r>
            <a:r>
              <a:rPr lang="en-US" sz="1600" dirty="0"/>
              <a:t>k</a:t>
            </a:r>
            <a:r>
              <a:rPr lang="fa-IR" dirty="0"/>
              <a:t> سطر و </a:t>
            </a:r>
            <a:r>
              <a:rPr lang="en-US" sz="1600" dirty="0"/>
              <a:t>L</a:t>
            </a:r>
            <a:r>
              <a:rPr lang="fa-IR" dirty="0"/>
              <a:t> ستون قرار دارند، يك جدول توافقي است. </a:t>
            </a:r>
          </a:p>
          <a:p>
            <a:pPr rtl="1">
              <a:buClr>
                <a:schemeClr val="accent2"/>
              </a:buClr>
              <a:buFont typeface="Wingdings" pitchFamily="2" charset="2"/>
              <a:buChar char="Ø"/>
            </a:pPr>
            <a:r>
              <a:rPr lang="fa-IR" dirty="0"/>
              <a:t>در این جدول می‌توان تعداد           ترکیب مختلف از مقادیر را مشاهده كرد. </a:t>
            </a:r>
          </a:p>
          <a:p>
            <a:pPr rtl="1">
              <a:buClr>
                <a:schemeClr val="accent2"/>
              </a:buClr>
              <a:buFont typeface="Wingdings" pitchFamily="2" charset="2"/>
              <a:buChar char="Ø"/>
            </a:pPr>
            <a:r>
              <a:rPr lang="fa-IR" dirty="0"/>
              <a:t>در چنين جدولي مي‌توان تأثیر یک متغیر کیفی (اسمی يا ترتیبی) را برروی یک متغیر کیفی دیگر بررسی كرد.</a:t>
            </a:r>
          </a:p>
        </p:txBody>
      </p:sp>
      <p:graphicFrame>
        <p:nvGraphicFramePr>
          <p:cNvPr id="12" name="Object 4"/>
          <p:cNvGraphicFramePr>
            <a:graphicFrameLocks noChangeAspect="1"/>
          </p:cNvGraphicFramePr>
          <p:nvPr/>
        </p:nvGraphicFramePr>
        <p:xfrm>
          <a:off x="5635636" y="2233804"/>
          <a:ext cx="508000" cy="206375"/>
        </p:xfrm>
        <a:graphic>
          <a:graphicData uri="http://schemas.openxmlformats.org/presentationml/2006/ole">
            <mc:AlternateContent xmlns:mc="http://schemas.openxmlformats.org/markup-compatibility/2006">
              <mc:Choice xmlns:v="urn:schemas-microsoft-com:vml" Requires="v">
                <p:oleObj name="Equation" r:id="rId5" imgW="406048" imgH="164957" progId="">
                  <p:embed/>
                </p:oleObj>
              </mc:Choice>
              <mc:Fallback>
                <p:oleObj name="Equation" r:id="rId5" imgW="406048" imgH="16495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636" y="2233804"/>
                        <a:ext cx="508000"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Left Arrow 12"/>
          <p:cNvSpPr/>
          <p:nvPr/>
        </p:nvSpPr>
        <p:spPr>
          <a:xfrm>
            <a:off x="3357554" y="4185943"/>
            <a:ext cx="714380" cy="214314"/>
          </a:xfrm>
          <a:prstGeom prst="leftArrow">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7818" y="2074866"/>
            <a:ext cx="3328982" cy="3568712"/>
          </a:xfrm>
        </p:spPr>
        <p:txBody>
          <a:bodyPr/>
          <a:lstStyle/>
          <a:p>
            <a:pPr marL="231775" indent="-231775" algn="just">
              <a:buNone/>
            </a:pPr>
            <a:r>
              <a:rPr lang="fa-IR" sz="1800" dirty="0"/>
              <a:t>1- </a:t>
            </a:r>
            <a:r>
              <a:rPr lang="ar-SA" sz="1800" dirty="0"/>
              <a:t>در کادر محاوره </a:t>
            </a:r>
            <a:r>
              <a:rPr lang="en-US" sz="1600" dirty="0"/>
              <a:t>Cross tab</a:t>
            </a:r>
            <a:r>
              <a:rPr lang="ar-SA" sz="1600" dirty="0"/>
              <a:t> </a:t>
            </a:r>
            <a:r>
              <a:rPr lang="ar-SA" sz="1800" dirty="0"/>
              <a:t>یک متغیر کیفی به کادر مربوط به سطر </a:t>
            </a:r>
            <a:r>
              <a:rPr lang="en-US" sz="1600" dirty="0"/>
              <a:t>Row(s)</a:t>
            </a:r>
            <a:r>
              <a:rPr lang="ar-SA" sz="1800" dirty="0"/>
              <a:t> و یک متغیر کیفی دیگر را  به کادر مربوط به ستون </a:t>
            </a:r>
            <a:r>
              <a:rPr lang="en-US" sz="1600" dirty="0" err="1"/>
              <a:t>Culomn</a:t>
            </a:r>
            <a:r>
              <a:rPr lang="en-US" sz="1600" dirty="0"/>
              <a:t>(s</a:t>
            </a:r>
            <a:r>
              <a:rPr lang="en-US" sz="1800" dirty="0"/>
              <a:t>)</a:t>
            </a:r>
            <a:r>
              <a:rPr lang="ar-SA" sz="1800" dirty="0"/>
              <a:t> منتقل کنید.</a:t>
            </a:r>
            <a:r>
              <a:rPr lang="fa-IR" sz="1800" dirty="0"/>
              <a:t> </a:t>
            </a:r>
          </a:p>
          <a:p>
            <a:pPr marL="231775" indent="-231775" algn="just">
              <a:buNone/>
            </a:pPr>
            <a:r>
              <a:rPr lang="fa-IR" sz="1800" dirty="0"/>
              <a:t>توجه داشته باشید كه متغیر‌های انتخابی شما باید از نوع رتبه‌اي باشند و یا اگر متغیر كمي پیوسته هستند آنها را به دسته‌های كوچكتر طبقه بندی كنید.</a:t>
            </a:r>
          </a:p>
          <a:p>
            <a:pPr marL="231775" indent="-231775" algn="just">
              <a:buNone/>
            </a:pPr>
            <a:r>
              <a:rPr lang="fa-IR" sz="1800" dirty="0"/>
              <a:t>2- اگر می‌خواهید ضرایب همبستگی و مقادیر كای‌اسكور را محاسبه كنید، گزینه های مربوط به آنها را در پنجره </a:t>
            </a:r>
            <a:r>
              <a:rPr lang="en-US" sz="1600" dirty="0"/>
              <a:t>Statistics</a:t>
            </a:r>
            <a:r>
              <a:rPr lang="fa-IR" sz="1600" dirty="0"/>
              <a:t> </a:t>
            </a:r>
            <a:r>
              <a:rPr lang="fa-IR" sz="1800" dirty="0"/>
              <a:t>انتخاب كنید.</a:t>
            </a:r>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26</a:t>
            </a:fld>
            <a:endParaRPr lang="en-US"/>
          </a:p>
        </p:txBody>
      </p:sp>
      <p:pic>
        <p:nvPicPr>
          <p:cNvPr id="5" name="Picture 4" descr="11.jpg"/>
          <p:cNvPicPr>
            <a:picLocks noChangeAspect="1"/>
          </p:cNvPicPr>
          <p:nvPr/>
        </p:nvPicPr>
        <p:blipFill>
          <a:blip r:embed="rId2" cstate="print"/>
          <a:stretch>
            <a:fillRect/>
          </a:stretch>
        </p:blipFill>
        <p:spPr>
          <a:xfrm>
            <a:off x="357158" y="1857364"/>
            <a:ext cx="4741869" cy="3786214"/>
          </a:xfrm>
          <a:prstGeom prst="rect">
            <a:avLst/>
          </a:prstGeom>
        </p:spPr>
      </p:pic>
      <p:sp>
        <p:nvSpPr>
          <p:cNvPr id="6" name="Rectangle 2"/>
          <p:cNvSpPr>
            <a:spLocks noGrp="1" noChangeArrowheads="1"/>
          </p:cNvSpPr>
          <p:nvPr>
            <p:ph type="title"/>
          </p:nvPr>
        </p:nvSpPr>
        <p:spPr>
          <a:xfrm>
            <a:off x="3957658" y="357166"/>
            <a:ext cx="4471994" cy="838200"/>
          </a:xfrm>
        </p:spPr>
        <p:txBody>
          <a:bodyPr>
            <a:normAutofit/>
          </a:bodyPr>
          <a:lstStyle/>
          <a:p>
            <a:pPr algn="r" rtl="1">
              <a:buClr>
                <a:schemeClr val="accent2"/>
              </a:buClr>
            </a:pPr>
            <a:r>
              <a:rPr lang="fa-IR" dirty="0"/>
              <a:t> </a:t>
            </a:r>
            <a:r>
              <a:rPr lang="fa-IR" sz="4000" b="1" dirty="0">
                <a:solidFill>
                  <a:schemeClr val="accent1"/>
                </a:solidFill>
                <a:cs typeface="B Titr" pitchFamily="2" charset="-78"/>
              </a:rPr>
              <a:t>روند </a:t>
            </a:r>
            <a:r>
              <a:rPr lang="en-US" sz="4000" b="1" dirty="0">
                <a:solidFill>
                  <a:schemeClr val="accent1"/>
                </a:solidFill>
                <a:cs typeface="B Titr" pitchFamily="2" charset="-78"/>
              </a:rPr>
              <a:t>Crosse tab</a:t>
            </a:r>
          </a:p>
        </p:txBody>
      </p:sp>
      <p:cxnSp>
        <p:nvCxnSpPr>
          <p:cNvPr id="8" name="Straight Arrow Connector 7"/>
          <p:cNvCxnSpPr/>
          <p:nvPr/>
        </p:nvCxnSpPr>
        <p:spPr>
          <a:xfrm>
            <a:off x="2071670" y="2071678"/>
            <a:ext cx="428628" cy="357190"/>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rot="16200000" flipH="1">
            <a:off x="1786315" y="2357827"/>
            <a:ext cx="999338" cy="42862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3714744" y="2143116"/>
            <a:ext cx="500066" cy="42862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1776293" y="1928188"/>
            <a:ext cx="271228" cy="338554"/>
          </a:xfrm>
          <a:prstGeom prst="rect">
            <a:avLst/>
          </a:prstGeom>
          <a:noFill/>
          <a:ln>
            <a:solidFill>
              <a:schemeClr val="tx1"/>
            </a:solidFill>
          </a:ln>
        </p:spPr>
        <p:txBody>
          <a:bodyPr wrap="none" rtlCol="1">
            <a:spAutoFit/>
          </a:bodyPr>
          <a:lstStyle/>
          <a:p>
            <a:r>
              <a:rPr lang="fa-IR" sz="1600" dirty="0">
                <a:cs typeface="+mj-cs"/>
              </a:rPr>
              <a:t>1</a:t>
            </a:r>
          </a:p>
        </p:txBody>
      </p:sp>
      <p:sp>
        <p:nvSpPr>
          <p:cNvPr id="18" name="TextBox 17"/>
          <p:cNvSpPr txBox="1"/>
          <p:nvPr/>
        </p:nvSpPr>
        <p:spPr>
          <a:xfrm>
            <a:off x="3419470" y="1928802"/>
            <a:ext cx="295274" cy="338554"/>
          </a:xfrm>
          <a:prstGeom prst="rect">
            <a:avLst/>
          </a:prstGeom>
          <a:noFill/>
          <a:ln>
            <a:solidFill>
              <a:schemeClr val="tx1"/>
            </a:solidFill>
          </a:ln>
        </p:spPr>
        <p:txBody>
          <a:bodyPr wrap="none" rtlCol="1">
            <a:spAutoFit/>
          </a:bodyPr>
          <a:lstStyle/>
          <a:p>
            <a:r>
              <a:rPr lang="fa-IR" sz="1600" dirty="0">
                <a:cs typeface="+mj-cs"/>
              </a:rPr>
              <a:t>2</a:t>
            </a:r>
          </a:p>
        </p:txBody>
      </p:sp>
      <p:sp>
        <p:nvSpPr>
          <p:cNvPr id="12"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9256" y="1789114"/>
            <a:ext cx="3257544" cy="3854464"/>
          </a:xfrm>
        </p:spPr>
        <p:txBody>
          <a:bodyPr/>
          <a:lstStyle/>
          <a:p>
            <a:pPr algn="just">
              <a:buNone/>
            </a:pPr>
            <a:r>
              <a:rPr lang="fa-IR" sz="1800" dirty="0"/>
              <a:t>1- در جدول دوطرفه‌ای كه توسط دستور </a:t>
            </a:r>
            <a:r>
              <a:rPr lang="en-US" sz="1400" dirty="0"/>
              <a:t>Cross Tab </a:t>
            </a:r>
            <a:r>
              <a:rPr lang="fa-IR" sz="1400" dirty="0"/>
              <a:t> </a:t>
            </a:r>
            <a:r>
              <a:rPr lang="fa-IR" sz="1800" dirty="0"/>
              <a:t>بدست می‌آید، می‌توانید ضریب همبستگی (</a:t>
            </a:r>
            <a:r>
              <a:rPr lang="en-US" sz="1400" dirty="0"/>
              <a:t>Correlation</a:t>
            </a:r>
            <a:r>
              <a:rPr lang="fa-IR" sz="1800" dirty="0"/>
              <a:t>) يا آماره كای‌اسكور (</a:t>
            </a:r>
            <a:r>
              <a:rPr lang="en-US" sz="1400" dirty="0"/>
              <a:t>Chi-square</a:t>
            </a:r>
            <a:r>
              <a:rPr lang="fa-IR" sz="1800" dirty="0"/>
              <a:t>) را محاسبه نمایید.  </a:t>
            </a:r>
          </a:p>
          <a:p>
            <a:pPr algn="just">
              <a:buNone/>
            </a:pPr>
            <a:r>
              <a:rPr lang="fa-IR" sz="1800" dirty="0"/>
              <a:t>2- براي همبستگي متغيرهاي اسمي از ضرايبي كه در كادر </a:t>
            </a:r>
            <a:r>
              <a:rPr lang="en-US" sz="1400" dirty="0"/>
              <a:t>Nominal</a:t>
            </a:r>
            <a:r>
              <a:rPr lang="fa-IR" sz="1400" dirty="0"/>
              <a:t> </a:t>
            </a:r>
            <a:r>
              <a:rPr lang="fa-IR" sz="1800" dirty="0"/>
              <a:t>آمده است استفاده كنيد.</a:t>
            </a:r>
          </a:p>
          <a:p>
            <a:pPr algn="just">
              <a:buNone/>
            </a:pPr>
            <a:r>
              <a:rPr lang="fa-IR" sz="1800" dirty="0"/>
              <a:t>3- براي همبستگي متغيرهاي ترتيبي از ضرايبي كه در كادر </a:t>
            </a:r>
            <a:r>
              <a:rPr lang="en-US" sz="1400" dirty="0"/>
              <a:t>Ordinal</a:t>
            </a:r>
            <a:r>
              <a:rPr lang="fa-IR" sz="1800" dirty="0"/>
              <a:t> آمده است استفاده كنيد.</a:t>
            </a:r>
          </a:p>
          <a:p>
            <a:pPr algn="just">
              <a:buNone/>
            </a:pPr>
            <a:r>
              <a:rPr lang="fa-IR" sz="1800" dirty="0"/>
              <a:t>4- اگر يك متغير اسمي و ديگري فاصله‌اي است، از ضريب اتا (</a:t>
            </a:r>
            <a:r>
              <a:rPr lang="en-US" sz="1400" dirty="0"/>
              <a:t>Eta</a:t>
            </a:r>
            <a:r>
              <a:rPr lang="fa-IR" sz="1800" dirty="0"/>
              <a:t>) استفاده كنيد.</a:t>
            </a:r>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27</a:t>
            </a:fld>
            <a:endParaRPr lang="en-US"/>
          </a:p>
        </p:txBody>
      </p:sp>
      <p:sp>
        <p:nvSpPr>
          <p:cNvPr id="5" name="Rectangle 2"/>
          <p:cNvSpPr>
            <a:spLocks noGrp="1" noChangeArrowheads="1"/>
          </p:cNvSpPr>
          <p:nvPr>
            <p:ph type="title"/>
          </p:nvPr>
        </p:nvSpPr>
        <p:spPr>
          <a:xfrm>
            <a:off x="3957658" y="357166"/>
            <a:ext cx="4471994" cy="838200"/>
          </a:xfrm>
        </p:spPr>
        <p:txBody>
          <a:bodyPr>
            <a:normAutofit/>
          </a:bodyPr>
          <a:lstStyle/>
          <a:p>
            <a:pPr algn="r" rtl="1">
              <a:buClr>
                <a:schemeClr val="accent2"/>
              </a:buClr>
            </a:pPr>
            <a:r>
              <a:rPr lang="fa-IR" dirty="0"/>
              <a:t> </a:t>
            </a:r>
            <a:r>
              <a:rPr lang="fa-IR" sz="4000" b="1" dirty="0">
                <a:solidFill>
                  <a:schemeClr val="accent1"/>
                </a:solidFill>
                <a:cs typeface="B Titr" pitchFamily="2" charset="-78"/>
              </a:rPr>
              <a:t>روند </a:t>
            </a:r>
            <a:r>
              <a:rPr lang="en-US" sz="4000" b="1" dirty="0">
                <a:solidFill>
                  <a:schemeClr val="accent1"/>
                </a:solidFill>
                <a:cs typeface="B Titr" pitchFamily="2" charset="-78"/>
              </a:rPr>
              <a:t>Crosse tab</a:t>
            </a:r>
          </a:p>
        </p:txBody>
      </p:sp>
      <p:pic>
        <p:nvPicPr>
          <p:cNvPr id="7" name="Picture 6" descr="12.jpg"/>
          <p:cNvPicPr>
            <a:picLocks noChangeAspect="1"/>
          </p:cNvPicPr>
          <p:nvPr/>
        </p:nvPicPr>
        <p:blipFill>
          <a:blip r:embed="rId2" cstate="print"/>
          <a:stretch>
            <a:fillRect/>
          </a:stretch>
        </p:blipFill>
        <p:spPr>
          <a:xfrm>
            <a:off x="1285852" y="2143116"/>
            <a:ext cx="2867025" cy="3552825"/>
          </a:xfrm>
          <a:prstGeom prst="rect">
            <a:avLst/>
          </a:prstGeom>
        </p:spPr>
      </p:pic>
      <p:grpSp>
        <p:nvGrpSpPr>
          <p:cNvPr id="2" name="Group 27"/>
          <p:cNvGrpSpPr/>
          <p:nvPr/>
        </p:nvGrpSpPr>
        <p:grpSpPr>
          <a:xfrm>
            <a:off x="739299" y="1571612"/>
            <a:ext cx="3899233" cy="2714644"/>
            <a:chOff x="739299" y="1785926"/>
            <a:chExt cx="3899233" cy="2714644"/>
          </a:xfrm>
        </p:grpSpPr>
        <p:cxnSp>
          <p:nvCxnSpPr>
            <p:cNvPr id="10" name="Straight Arrow Connector 9"/>
            <p:cNvCxnSpPr/>
            <p:nvPr/>
          </p:nvCxnSpPr>
          <p:spPr>
            <a:xfrm rot="5400000">
              <a:off x="1571604" y="2428868"/>
              <a:ext cx="714380" cy="1588"/>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28794" y="2071678"/>
              <a:ext cx="1071570" cy="785818"/>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rot="16200000" flipH="1">
              <a:off x="1035025" y="2751133"/>
              <a:ext cx="573092" cy="500066"/>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rot="5400000">
              <a:off x="3821901" y="2750339"/>
              <a:ext cx="571504" cy="500066"/>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p:nvPr/>
          </p:nvCxnSpPr>
          <p:spPr>
            <a:xfrm>
              <a:off x="1071538" y="4143380"/>
              <a:ext cx="428628" cy="357190"/>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sp>
          <p:nvSpPr>
            <p:cNvPr id="24" name="TextBox 23"/>
            <p:cNvSpPr txBox="1"/>
            <p:nvPr/>
          </p:nvSpPr>
          <p:spPr>
            <a:xfrm>
              <a:off x="1817979" y="1785926"/>
              <a:ext cx="280846" cy="369332"/>
            </a:xfrm>
            <a:prstGeom prst="rect">
              <a:avLst/>
            </a:prstGeom>
            <a:noFill/>
            <a:ln>
              <a:solidFill>
                <a:schemeClr val="tx1"/>
              </a:solidFill>
            </a:ln>
          </p:spPr>
          <p:txBody>
            <a:bodyPr wrap="none" rtlCol="1">
              <a:spAutoFit/>
            </a:bodyPr>
            <a:lstStyle/>
            <a:p>
              <a:r>
                <a:rPr lang="fa-IR" dirty="0">
                  <a:cs typeface="+mj-cs"/>
                </a:rPr>
                <a:t>1</a:t>
              </a:r>
            </a:p>
          </p:txBody>
        </p:sp>
        <p:sp>
          <p:nvSpPr>
            <p:cNvPr id="25" name="TextBox 24"/>
            <p:cNvSpPr txBox="1"/>
            <p:nvPr/>
          </p:nvSpPr>
          <p:spPr>
            <a:xfrm>
              <a:off x="756931" y="2500306"/>
              <a:ext cx="309701" cy="369332"/>
            </a:xfrm>
            <a:prstGeom prst="rect">
              <a:avLst/>
            </a:prstGeom>
            <a:noFill/>
            <a:ln>
              <a:solidFill>
                <a:schemeClr val="tx1"/>
              </a:solidFill>
            </a:ln>
          </p:spPr>
          <p:txBody>
            <a:bodyPr wrap="none" rtlCol="1">
              <a:spAutoFit/>
            </a:bodyPr>
            <a:lstStyle/>
            <a:p>
              <a:r>
                <a:rPr lang="fa-IR" dirty="0">
                  <a:cs typeface="+mj-cs"/>
                </a:rPr>
                <a:t>2</a:t>
              </a:r>
            </a:p>
          </p:txBody>
        </p:sp>
        <p:sp>
          <p:nvSpPr>
            <p:cNvPr id="26" name="TextBox 25"/>
            <p:cNvSpPr txBox="1"/>
            <p:nvPr/>
          </p:nvSpPr>
          <p:spPr>
            <a:xfrm>
              <a:off x="4303183" y="2500306"/>
              <a:ext cx="335349" cy="369332"/>
            </a:xfrm>
            <a:prstGeom prst="rect">
              <a:avLst/>
            </a:prstGeom>
            <a:noFill/>
            <a:ln>
              <a:solidFill>
                <a:schemeClr val="tx1"/>
              </a:solidFill>
            </a:ln>
          </p:spPr>
          <p:txBody>
            <a:bodyPr wrap="none" rtlCol="1">
              <a:spAutoFit/>
            </a:bodyPr>
            <a:lstStyle/>
            <a:p>
              <a:r>
                <a:rPr lang="fa-IR" dirty="0">
                  <a:cs typeface="+mj-cs"/>
                </a:rPr>
                <a:t>3</a:t>
              </a:r>
            </a:p>
          </p:txBody>
        </p:sp>
        <p:sp>
          <p:nvSpPr>
            <p:cNvPr id="27" name="TextBox 26"/>
            <p:cNvSpPr txBox="1"/>
            <p:nvPr/>
          </p:nvSpPr>
          <p:spPr>
            <a:xfrm>
              <a:off x="739299" y="3929066"/>
              <a:ext cx="327334" cy="369332"/>
            </a:xfrm>
            <a:prstGeom prst="rect">
              <a:avLst/>
            </a:prstGeom>
            <a:noFill/>
            <a:ln>
              <a:solidFill>
                <a:schemeClr val="tx1"/>
              </a:solidFill>
            </a:ln>
          </p:spPr>
          <p:txBody>
            <a:bodyPr wrap="none" rtlCol="1">
              <a:spAutoFit/>
            </a:bodyPr>
            <a:lstStyle/>
            <a:p>
              <a:r>
                <a:rPr lang="fa-IR" dirty="0">
                  <a:cs typeface="+mj-cs"/>
                </a:rPr>
                <a:t>4</a:t>
              </a:r>
            </a:p>
          </p:txBody>
        </p:sp>
      </p:grpSp>
      <p:sp>
        <p:nvSpPr>
          <p:cNvPr id="31"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717676"/>
            <a:ext cx="6500858" cy="1425572"/>
          </a:xfrm>
        </p:spPr>
        <p:txBody>
          <a:bodyPr/>
          <a:lstStyle/>
          <a:p>
            <a:pPr marL="0" indent="0">
              <a:buNone/>
            </a:pPr>
            <a:r>
              <a:rPr lang="fa-IR" sz="1800" dirty="0"/>
              <a:t>برای انجام اين تمرین، داده های </a:t>
            </a:r>
            <a:r>
              <a:rPr lang="fa-IR" sz="1600" dirty="0"/>
              <a:t>1991</a:t>
            </a:r>
            <a:r>
              <a:rPr lang="fa-IR" sz="1800" dirty="0"/>
              <a:t> </a:t>
            </a:r>
            <a:r>
              <a:rPr lang="en-US" sz="1400" dirty="0"/>
              <a:t>U.S. General Social Survey</a:t>
            </a:r>
            <a:r>
              <a:rPr lang="fa-IR" sz="1800" dirty="0"/>
              <a:t> را از پوشه </a:t>
            </a:r>
            <a:r>
              <a:rPr lang="en-US" sz="1400" dirty="0"/>
              <a:t>Sample</a:t>
            </a:r>
            <a:r>
              <a:rPr lang="fa-IR" sz="1800" dirty="0"/>
              <a:t> به آدرس زیر بازکنید.</a:t>
            </a:r>
            <a:endParaRPr lang="en-US" sz="1800" dirty="0"/>
          </a:p>
          <a:p>
            <a:pPr marL="0" indent="0" algn="l">
              <a:buNone/>
            </a:pPr>
            <a:r>
              <a:rPr lang="en-US" sz="1400" dirty="0"/>
              <a:t>Program file/ </a:t>
            </a:r>
            <a:r>
              <a:rPr lang="en-US" sz="1400" dirty="0" err="1"/>
              <a:t>SPSSInc</a:t>
            </a:r>
            <a:r>
              <a:rPr lang="en-US" sz="1400" dirty="0"/>
              <a:t>/ SPSS16/ Samples </a:t>
            </a:r>
          </a:p>
          <a:p>
            <a:pPr marL="0" indent="0">
              <a:buNone/>
            </a:pPr>
            <a:r>
              <a:rPr lang="fa-IR" sz="1800" dirty="0"/>
              <a:t>در این فایل، متغیرهای متفاوتی وجود دارند که تعدادی از آنها را در زیر معرفی می کنیم. </a:t>
            </a:r>
          </a:p>
          <a:p>
            <a:pPr marL="0" indent="0">
              <a:buNone/>
            </a:pPr>
            <a:r>
              <a:rPr lang="fa-IR" sz="1800" dirty="0"/>
              <a:t>از این به بعد این فایل داده را با نام مختصر 1991 بکار می‌بریم.</a:t>
            </a:r>
            <a:endParaRPr lang="en-US" sz="1800" dirty="0"/>
          </a:p>
          <a:p>
            <a:endParaRPr lang="fa-IR" sz="1800" dirty="0"/>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28</a:t>
            </a:fld>
            <a:endParaRPr lang="en-US"/>
          </a:p>
        </p:txBody>
      </p:sp>
      <p:graphicFrame>
        <p:nvGraphicFramePr>
          <p:cNvPr id="5" name="Table 4"/>
          <p:cNvGraphicFramePr>
            <a:graphicFrameLocks noGrp="1"/>
          </p:cNvGraphicFramePr>
          <p:nvPr/>
        </p:nvGraphicFramePr>
        <p:xfrm>
          <a:off x="2000232" y="3357562"/>
          <a:ext cx="5143536" cy="1928826"/>
        </p:xfrm>
        <a:graphic>
          <a:graphicData uri="http://schemas.openxmlformats.org/drawingml/2006/table">
            <a:tbl>
              <a:tblPr>
                <a:tableStyleId>{5DA37D80-6434-44D0-A028-1B22A696006F}</a:tableStyleId>
              </a:tblPr>
              <a:tblGrid>
                <a:gridCol w="960126">
                  <a:extLst>
                    <a:ext uri="{9D8B030D-6E8A-4147-A177-3AD203B41FA5}">
                      <a16:colId xmlns:a16="http://schemas.microsoft.com/office/drawing/2014/main" val="20000"/>
                    </a:ext>
                  </a:extLst>
                </a:gridCol>
                <a:gridCol w="3291864">
                  <a:extLst>
                    <a:ext uri="{9D8B030D-6E8A-4147-A177-3AD203B41FA5}">
                      <a16:colId xmlns:a16="http://schemas.microsoft.com/office/drawing/2014/main" val="20001"/>
                    </a:ext>
                  </a:extLst>
                </a:gridCol>
                <a:gridCol w="891546">
                  <a:extLst>
                    <a:ext uri="{9D8B030D-6E8A-4147-A177-3AD203B41FA5}">
                      <a16:colId xmlns:a16="http://schemas.microsoft.com/office/drawing/2014/main" val="20002"/>
                    </a:ext>
                  </a:extLst>
                </a:gridCol>
              </a:tblGrid>
              <a:tr h="192883">
                <a:tc>
                  <a:txBody>
                    <a:bodyPr/>
                    <a:lstStyle/>
                    <a:p>
                      <a:pPr algn="ctr" rtl="1">
                        <a:lnSpc>
                          <a:spcPct val="115000"/>
                        </a:lnSpc>
                        <a:spcAft>
                          <a:spcPts val="0"/>
                        </a:spcAft>
                      </a:pPr>
                      <a:r>
                        <a:rPr lang="fa-IR" sz="1100" dirty="0"/>
                        <a:t>نوع</a:t>
                      </a:r>
                      <a:endParaRPr lang="en-US" sz="1400" dirty="0">
                        <a:latin typeface="Calibri"/>
                        <a:ea typeface="Calibri"/>
                        <a:cs typeface="Arial"/>
                      </a:endParaRPr>
                    </a:p>
                  </a:txBody>
                  <a:tcPr marL="68580" marR="68580" marT="0" marB="0" anchor="ctr"/>
                </a:tc>
                <a:tc>
                  <a:txBody>
                    <a:bodyPr/>
                    <a:lstStyle/>
                    <a:p>
                      <a:pPr algn="ctr" rtl="1">
                        <a:lnSpc>
                          <a:spcPct val="115000"/>
                        </a:lnSpc>
                        <a:spcAft>
                          <a:spcPts val="0"/>
                        </a:spcAft>
                      </a:pPr>
                      <a:r>
                        <a:rPr lang="fa-IR" sz="1100"/>
                        <a:t>توضیح</a:t>
                      </a:r>
                      <a:endParaRPr lang="en-US" sz="1400">
                        <a:latin typeface="Calibri"/>
                        <a:ea typeface="Calibri"/>
                        <a:cs typeface="Arial"/>
                      </a:endParaRPr>
                    </a:p>
                  </a:txBody>
                  <a:tcPr marL="68580" marR="68580" marT="0" marB="0" anchor="ctr"/>
                </a:tc>
                <a:tc>
                  <a:txBody>
                    <a:bodyPr/>
                    <a:lstStyle/>
                    <a:p>
                      <a:pPr algn="ctr" rtl="1">
                        <a:lnSpc>
                          <a:spcPct val="115000"/>
                        </a:lnSpc>
                        <a:spcAft>
                          <a:spcPts val="0"/>
                        </a:spcAft>
                        <a:tabLst>
                          <a:tab pos="1228725" algn="l"/>
                        </a:tabLst>
                      </a:pPr>
                      <a:r>
                        <a:rPr lang="fa-IR" sz="1100" dirty="0"/>
                        <a:t>نام متغیر</a:t>
                      </a:r>
                      <a:endParaRPr lang="en-US" sz="1400" dirty="0">
                        <a:latin typeface="Calibri"/>
                        <a:ea typeface="Calibri"/>
                        <a:cs typeface="Arial"/>
                      </a:endParaRPr>
                    </a:p>
                  </a:txBody>
                  <a:tcPr marL="68580" marR="68580" marT="0" marB="0" anchor="ctr"/>
                </a:tc>
                <a:extLst>
                  <a:ext uri="{0D108BD9-81ED-4DB2-BD59-A6C34878D82A}">
                    <a16:rowId xmlns:a16="http://schemas.microsoft.com/office/drawing/2014/main" val="10000"/>
                  </a:ext>
                </a:extLst>
              </a:tr>
              <a:tr h="1735943">
                <a:tc>
                  <a:txBody>
                    <a:bodyPr/>
                    <a:lstStyle/>
                    <a:p>
                      <a:pPr algn="ctr" rtl="1">
                        <a:lnSpc>
                          <a:spcPct val="115000"/>
                        </a:lnSpc>
                        <a:spcAft>
                          <a:spcPts val="0"/>
                        </a:spcAft>
                      </a:pPr>
                      <a:r>
                        <a:rPr lang="en-US" sz="1100"/>
                        <a:t>Nominal</a:t>
                      </a:r>
                      <a:endParaRPr lang="en-US" sz="1400"/>
                    </a:p>
                    <a:p>
                      <a:pPr algn="ctr" rtl="1">
                        <a:lnSpc>
                          <a:spcPct val="115000"/>
                        </a:lnSpc>
                        <a:spcAft>
                          <a:spcPts val="0"/>
                        </a:spcAft>
                      </a:pPr>
                      <a:r>
                        <a:rPr lang="en-US" sz="1100"/>
                        <a:t>Nominal</a:t>
                      </a:r>
                      <a:endParaRPr lang="en-US" sz="1400"/>
                    </a:p>
                    <a:p>
                      <a:pPr algn="ctr" rtl="1">
                        <a:lnSpc>
                          <a:spcPct val="115000"/>
                        </a:lnSpc>
                        <a:spcAft>
                          <a:spcPts val="0"/>
                        </a:spcAft>
                      </a:pPr>
                      <a:r>
                        <a:rPr lang="en-US" sz="1100"/>
                        <a:t>Nominal</a:t>
                      </a:r>
                      <a:endParaRPr lang="en-US" sz="1400"/>
                    </a:p>
                    <a:p>
                      <a:pPr algn="ctr" rtl="1">
                        <a:lnSpc>
                          <a:spcPct val="115000"/>
                        </a:lnSpc>
                        <a:spcAft>
                          <a:spcPts val="0"/>
                        </a:spcAft>
                      </a:pPr>
                      <a:r>
                        <a:rPr lang="en-US" sz="1100"/>
                        <a:t>Ordinal</a:t>
                      </a:r>
                      <a:endParaRPr lang="en-US" sz="1400"/>
                    </a:p>
                    <a:p>
                      <a:pPr algn="ctr" rtl="1">
                        <a:lnSpc>
                          <a:spcPct val="115000"/>
                        </a:lnSpc>
                        <a:spcAft>
                          <a:spcPts val="0"/>
                        </a:spcAft>
                      </a:pPr>
                      <a:r>
                        <a:rPr lang="en-US" sz="1100"/>
                        <a:t>Scale</a:t>
                      </a:r>
                      <a:endParaRPr lang="en-US" sz="1400"/>
                    </a:p>
                    <a:p>
                      <a:pPr algn="ctr" rtl="1">
                        <a:lnSpc>
                          <a:spcPct val="115000"/>
                        </a:lnSpc>
                        <a:spcAft>
                          <a:spcPts val="0"/>
                        </a:spcAft>
                      </a:pPr>
                      <a:r>
                        <a:rPr lang="en-US" sz="1100"/>
                        <a:t>Scale</a:t>
                      </a:r>
                      <a:endParaRPr lang="en-US" sz="1400"/>
                    </a:p>
                    <a:p>
                      <a:pPr algn="ctr" rtl="1">
                        <a:lnSpc>
                          <a:spcPct val="115000"/>
                        </a:lnSpc>
                        <a:spcAft>
                          <a:spcPts val="0"/>
                        </a:spcAft>
                      </a:pPr>
                      <a:r>
                        <a:rPr lang="en-US" sz="1100"/>
                        <a:t>Scale</a:t>
                      </a:r>
                      <a:endParaRPr lang="en-US" sz="1400"/>
                    </a:p>
                    <a:p>
                      <a:pPr algn="ctr" rtl="1">
                        <a:lnSpc>
                          <a:spcPct val="115000"/>
                        </a:lnSpc>
                        <a:spcAft>
                          <a:spcPts val="0"/>
                        </a:spcAft>
                      </a:pPr>
                      <a:r>
                        <a:rPr lang="en-US" sz="1100"/>
                        <a:t>Scale</a:t>
                      </a:r>
                      <a:endParaRPr lang="en-US" sz="1400">
                        <a:latin typeface="Calibri"/>
                        <a:ea typeface="Calibri"/>
                        <a:cs typeface="Arial"/>
                      </a:endParaRPr>
                    </a:p>
                  </a:txBody>
                  <a:tcPr marL="68580" marR="68580" marT="0" marB="0" anchor="ctr"/>
                </a:tc>
                <a:tc>
                  <a:txBody>
                    <a:bodyPr/>
                    <a:lstStyle/>
                    <a:p>
                      <a:pPr algn="l" rtl="1">
                        <a:lnSpc>
                          <a:spcPct val="100000"/>
                        </a:lnSpc>
                        <a:spcAft>
                          <a:spcPts val="0"/>
                        </a:spcAft>
                      </a:pPr>
                      <a:r>
                        <a:rPr lang="fa-IR" sz="1200" dirty="0"/>
                        <a:t>جنسیت(مرد - زن)</a:t>
                      </a:r>
                      <a:endParaRPr lang="en-US" sz="1600" dirty="0"/>
                    </a:p>
                    <a:p>
                      <a:pPr algn="l" rtl="1">
                        <a:lnSpc>
                          <a:spcPct val="100000"/>
                        </a:lnSpc>
                        <a:spcAft>
                          <a:spcPts val="0"/>
                        </a:spcAft>
                      </a:pPr>
                      <a:r>
                        <a:rPr lang="fa-IR" sz="1200" dirty="0"/>
                        <a:t>نژاد(سیاه – سفید – سایر نژادها)</a:t>
                      </a:r>
                      <a:endParaRPr lang="en-US" sz="1600" dirty="0"/>
                    </a:p>
                    <a:p>
                      <a:pPr algn="l" rtl="1">
                        <a:lnSpc>
                          <a:spcPct val="100000"/>
                        </a:lnSpc>
                        <a:spcAft>
                          <a:spcPts val="0"/>
                        </a:spcAft>
                      </a:pPr>
                      <a:r>
                        <a:rPr lang="fa-IR" sz="1200" dirty="0"/>
                        <a:t>منطقه محل سکونت (شمال شرقی – شمال غربی - غرب)</a:t>
                      </a:r>
                      <a:endParaRPr lang="en-US" sz="1600" dirty="0"/>
                    </a:p>
                    <a:p>
                      <a:pPr algn="l" rtl="1">
                        <a:lnSpc>
                          <a:spcPct val="100000"/>
                        </a:lnSpc>
                        <a:spcAft>
                          <a:spcPts val="0"/>
                        </a:spcAft>
                      </a:pPr>
                      <a:r>
                        <a:rPr lang="fa-IR" sz="1200" dirty="0"/>
                        <a:t>زندگی را چگونه می بینید (هیجان انگیز – معمولی – خسته کننده)</a:t>
                      </a:r>
                      <a:endParaRPr lang="en-US" sz="1600" dirty="0"/>
                    </a:p>
                    <a:p>
                      <a:pPr algn="l" rtl="1">
                        <a:lnSpc>
                          <a:spcPct val="100000"/>
                        </a:lnSpc>
                        <a:spcAft>
                          <a:spcPts val="0"/>
                        </a:spcAft>
                      </a:pPr>
                      <a:r>
                        <a:rPr lang="fa-IR" sz="1200" dirty="0"/>
                        <a:t>تعداد خواهر و برادر</a:t>
                      </a:r>
                      <a:endParaRPr lang="en-US" sz="1600" dirty="0"/>
                    </a:p>
                    <a:p>
                      <a:pPr algn="l" rtl="1">
                        <a:lnSpc>
                          <a:spcPct val="100000"/>
                        </a:lnSpc>
                        <a:spcAft>
                          <a:spcPts val="0"/>
                        </a:spcAft>
                      </a:pPr>
                      <a:r>
                        <a:rPr lang="fa-IR" sz="1200" dirty="0"/>
                        <a:t>تعداد فرزند</a:t>
                      </a:r>
                      <a:endParaRPr lang="en-US" sz="1600" dirty="0"/>
                    </a:p>
                    <a:p>
                      <a:pPr algn="l" rtl="1">
                        <a:lnSpc>
                          <a:spcPct val="100000"/>
                        </a:lnSpc>
                        <a:spcAft>
                          <a:spcPts val="0"/>
                        </a:spcAft>
                      </a:pPr>
                      <a:r>
                        <a:rPr lang="fa-IR" sz="1200" dirty="0"/>
                        <a:t>سن</a:t>
                      </a:r>
                      <a:endParaRPr lang="en-US" sz="1600" dirty="0"/>
                    </a:p>
                    <a:p>
                      <a:pPr algn="l" rtl="1">
                        <a:lnSpc>
                          <a:spcPct val="100000"/>
                        </a:lnSpc>
                        <a:spcAft>
                          <a:spcPts val="0"/>
                        </a:spcAft>
                      </a:pPr>
                      <a:r>
                        <a:rPr lang="fa-IR" sz="1200" dirty="0"/>
                        <a:t>تحصیلات (برحسب سال)</a:t>
                      </a:r>
                      <a:endParaRPr lang="en-US" sz="1600" dirty="0">
                        <a:latin typeface="Calibri"/>
                        <a:ea typeface="Calibri"/>
                        <a:cs typeface="Arial"/>
                      </a:endParaRPr>
                    </a:p>
                  </a:txBody>
                  <a:tcPr marL="68580" marR="68580" marT="0" marB="0" anchor="ctr"/>
                </a:tc>
                <a:tc>
                  <a:txBody>
                    <a:bodyPr/>
                    <a:lstStyle/>
                    <a:p>
                      <a:pPr algn="ctr" rtl="1">
                        <a:lnSpc>
                          <a:spcPct val="115000"/>
                        </a:lnSpc>
                        <a:spcAft>
                          <a:spcPts val="0"/>
                        </a:spcAft>
                      </a:pPr>
                      <a:r>
                        <a:rPr lang="en-US" sz="1100" dirty="0"/>
                        <a:t>Sex</a:t>
                      </a:r>
                      <a:endParaRPr lang="en-US" sz="1400" dirty="0"/>
                    </a:p>
                    <a:p>
                      <a:pPr algn="ctr" rtl="1">
                        <a:lnSpc>
                          <a:spcPct val="115000"/>
                        </a:lnSpc>
                        <a:spcAft>
                          <a:spcPts val="0"/>
                        </a:spcAft>
                      </a:pPr>
                      <a:r>
                        <a:rPr lang="en-US" sz="1100" dirty="0"/>
                        <a:t>Race</a:t>
                      </a:r>
                      <a:endParaRPr lang="en-US" sz="1400" dirty="0"/>
                    </a:p>
                    <a:p>
                      <a:pPr algn="ctr" rtl="1">
                        <a:lnSpc>
                          <a:spcPct val="115000"/>
                        </a:lnSpc>
                        <a:spcAft>
                          <a:spcPts val="0"/>
                        </a:spcAft>
                      </a:pPr>
                      <a:r>
                        <a:rPr lang="en-US" sz="1100" dirty="0"/>
                        <a:t>Region</a:t>
                      </a:r>
                      <a:endParaRPr lang="en-US" sz="1400" dirty="0"/>
                    </a:p>
                    <a:p>
                      <a:pPr algn="ctr" rtl="1">
                        <a:lnSpc>
                          <a:spcPct val="115000"/>
                        </a:lnSpc>
                        <a:spcAft>
                          <a:spcPts val="0"/>
                        </a:spcAft>
                      </a:pPr>
                      <a:r>
                        <a:rPr lang="en-US" sz="1100" dirty="0"/>
                        <a:t>Life</a:t>
                      </a:r>
                      <a:endParaRPr lang="en-US" sz="1400" dirty="0"/>
                    </a:p>
                    <a:p>
                      <a:pPr algn="ctr" rtl="1">
                        <a:lnSpc>
                          <a:spcPct val="115000"/>
                        </a:lnSpc>
                        <a:spcAft>
                          <a:spcPts val="0"/>
                        </a:spcAft>
                      </a:pPr>
                      <a:r>
                        <a:rPr lang="en-US" sz="1100" dirty="0"/>
                        <a:t>Sibs</a:t>
                      </a:r>
                      <a:endParaRPr lang="en-US" sz="1400" dirty="0"/>
                    </a:p>
                    <a:p>
                      <a:pPr algn="ctr" rtl="1">
                        <a:lnSpc>
                          <a:spcPct val="115000"/>
                        </a:lnSpc>
                        <a:spcAft>
                          <a:spcPts val="0"/>
                        </a:spcAft>
                      </a:pPr>
                      <a:r>
                        <a:rPr lang="en-US" sz="1100" dirty="0"/>
                        <a:t>Childs</a:t>
                      </a:r>
                      <a:endParaRPr lang="en-US" sz="1400" dirty="0"/>
                    </a:p>
                    <a:p>
                      <a:pPr algn="ctr" rtl="1">
                        <a:lnSpc>
                          <a:spcPct val="115000"/>
                        </a:lnSpc>
                        <a:spcAft>
                          <a:spcPts val="0"/>
                        </a:spcAft>
                      </a:pPr>
                      <a:r>
                        <a:rPr lang="en-US" sz="1100" dirty="0"/>
                        <a:t>Age</a:t>
                      </a:r>
                      <a:endParaRPr lang="en-US" sz="1400" dirty="0"/>
                    </a:p>
                    <a:p>
                      <a:pPr algn="ctr" rtl="1">
                        <a:lnSpc>
                          <a:spcPct val="115000"/>
                        </a:lnSpc>
                        <a:spcAft>
                          <a:spcPts val="0"/>
                        </a:spcAft>
                      </a:pPr>
                      <a:r>
                        <a:rPr lang="en-US" sz="1100" dirty="0"/>
                        <a:t>Educe</a:t>
                      </a:r>
                      <a:endParaRPr lang="en-US" sz="1400" dirty="0">
                        <a:latin typeface="Calibri"/>
                        <a:ea typeface="Calibri"/>
                        <a:cs typeface="Arial"/>
                      </a:endParaRPr>
                    </a:p>
                  </a:txBody>
                  <a:tcPr marL="68580" marR="68580" marT="0" marB="0" anchor="ctr"/>
                </a:tc>
                <a:extLst>
                  <a:ext uri="{0D108BD9-81ED-4DB2-BD59-A6C34878D82A}">
                    <a16:rowId xmlns:a16="http://schemas.microsoft.com/office/drawing/2014/main" val="10001"/>
                  </a:ext>
                </a:extLst>
              </a:tr>
            </a:tbl>
          </a:graphicData>
        </a:graphic>
      </p:graphicFrame>
      <p:sp>
        <p:nvSpPr>
          <p:cNvPr id="6" name="TextBox 5"/>
          <p:cNvSpPr txBox="1"/>
          <p:nvPr/>
        </p:nvSpPr>
        <p:spPr>
          <a:xfrm>
            <a:off x="642910" y="5500702"/>
            <a:ext cx="7572428" cy="646331"/>
          </a:xfrm>
          <a:prstGeom prst="rect">
            <a:avLst/>
          </a:prstGeom>
          <a:noFill/>
        </p:spPr>
        <p:txBody>
          <a:bodyPr wrap="square" rtlCol="1">
            <a:spAutoFit/>
          </a:bodyPr>
          <a:lstStyle/>
          <a:p>
            <a:pPr rtl="1"/>
            <a:r>
              <a:rPr lang="fa-IR" dirty="0">
                <a:cs typeface="+mn-cs"/>
              </a:rPr>
              <a:t>این داده ها مربوط به یک مطالعه اجتماعی است كه بر روی 1517 نفر از جمعیت 18 سال به بالا  در سال 1991 در ایالات متحده امریکا انجام شده است.</a:t>
            </a:r>
            <a:endParaRPr lang="en-US" dirty="0">
              <a:cs typeface="+mn-cs"/>
            </a:endParaRPr>
          </a:p>
        </p:txBody>
      </p:sp>
      <p:sp>
        <p:nvSpPr>
          <p:cNvPr id="7" name="Oval 6"/>
          <p:cNvSpPr/>
          <p:nvPr/>
        </p:nvSpPr>
        <p:spPr>
          <a:xfrm>
            <a:off x="7286644" y="1714488"/>
            <a:ext cx="1285884" cy="642942"/>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buNone/>
            </a:pPr>
            <a:r>
              <a:rPr lang="fa-IR" sz="2400" dirty="0">
                <a:solidFill>
                  <a:schemeClr val="tx1"/>
                </a:solidFill>
                <a:cs typeface="+mj-cs"/>
              </a:rPr>
              <a:t>تمرين</a:t>
            </a:r>
            <a:endParaRPr lang="fa-IR" dirty="0">
              <a:solidFill>
                <a:schemeClr val="tx1"/>
              </a:solidFill>
              <a:cs typeface="+mj-cs"/>
            </a:endParaRPr>
          </a:p>
        </p:txBody>
      </p:sp>
      <p:sp>
        <p:nvSpPr>
          <p:cNvPr id="8" name="Rectangle 2"/>
          <p:cNvSpPr>
            <a:spLocks noGrp="1" noChangeArrowheads="1"/>
          </p:cNvSpPr>
          <p:nvPr>
            <p:ph type="title"/>
          </p:nvPr>
        </p:nvSpPr>
        <p:spPr>
          <a:xfrm>
            <a:off x="3957658" y="357166"/>
            <a:ext cx="4471994" cy="838200"/>
          </a:xfrm>
        </p:spPr>
        <p:txBody>
          <a:bodyPr>
            <a:normAutofit/>
          </a:bodyPr>
          <a:lstStyle/>
          <a:p>
            <a:pPr algn="r" rtl="1">
              <a:buClr>
                <a:schemeClr val="accent2"/>
              </a:buClr>
            </a:pPr>
            <a:r>
              <a:rPr lang="fa-IR" dirty="0"/>
              <a:t> </a:t>
            </a:r>
            <a:r>
              <a:rPr lang="fa-IR" sz="4000" b="1" dirty="0">
                <a:solidFill>
                  <a:schemeClr val="accent1"/>
                </a:solidFill>
                <a:cs typeface="B Titr" pitchFamily="2" charset="-78"/>
              </a:rPr>
              <a:t>روند </a:t>
            </a:r>
            <a:r>
              <a:rPr lang="en-US" sz="4000" b="1" dirty="0">
                <a:solidFill>
                  <a:schemeClr val="accent1"/>
                </a:solidFill>
                <a:cs typeface="B Titr" pitchFamily="2" charset="-78"/>
              </a:rPr>
              <a:t>Cross tab</a:t>
            </a:r>
          </a:p>
        </p:txBody>
      </p:sp>
      <p:sp>
        <p:nvSpPr>
          <p:cNvPr id="10" name="AutoShape 7">
            <a:hlinkClick r:id="rId2" action="ppaction://hlinksldjump" highlightClick="1"/>
            <a:hlinkHover r:id="rId3"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2066" y="2428868"/>
            <a:ext cx="3614734" cy="3357586"/>
          </a:xfrm>
        </p:spPr>
        <p:txBody>
          <a:bodyPr/>
          <a:lstStyle/>
          <a:p>
            <a:pPr marL="0" indent="0" algn="just">
              <a:buNone/>
            </a:pPr>
            <a:r>
              <a:rPr lang="fa-IR" sz="1800" dirty="0"/>
              <a:t>فایل داده های</a:t>
            </a:r>
            <a:r>
              <a:rPr lang="en-US" sz="1400" dirty="0"/>
              <a:t>1991</a:t>
            </a:r>
            <a:r>
              <a:rPr lang="fa-IR" sz="1400" dirty="0"/>
              <a:t> </a:t>
            </a:r>
            <a:r>
              <a:rPr lang="fa-IR" sz="1800" dirty="0"/>
              <a:t>را باز کنید و روند </a:t>
            </a:r>
            <a:r>
              <a:rPr lang="en-US" sz="1400" dirty="0"/>
              <a:t>Crosstab</a:t>
            </a:r>
            <a:r>
              <a:rPr lang="fa-IR" sz="1400" dirty="0"/>
              <a:t> </a:t>
            </a:r>
            <a:r>
              <a:rPr lang="fa-IR" sz="1800" dirty="0"/>
              <a:t>را از فرمان زیر فراخوانی کنید: </a:t>
            </a:r>
            <a:endParaRPr lang="en-US" sz="1800" dirty="0"/>
          </a:p>
          <a:p>
            <a:pPr marL="0" indent="0" algn="l">
              <a:buNone/>
            </a:pPr>
            <a:r>
              <a:rPr lang="en-US" sz="1400" dirty="0"/>
              <a:t>Analyze/Descriptive Statistics/Cross Tab</a:t>
            </a:r>
          </a:p>
          <a:p>
            <a:pPr marL="0" indent="0" algn="just">
              <a:buNone/>
            </a:pPr>
            <a:r>
              <a:rPr lang="fa-IR" sz="1800" dirty="0"/>
              <a:t>سپس مراحل زیر را دنبال کنید : </a:t>
            </a:r>
            <a:endParaRPr lang="en-US" sz="1800" dirty="0"/>
          </a:p>
          <a:p>
            <a:pPr marL="0" lvl="0" indent="0" algn="just">
              <a:buNone/>
            </a:pPr>
            <a:r>
              <a:rPr lang="fa-IR" sz="1800" dirty="0"/>
              <a:t>1- در کادر محاوره </a:t>
            </a:r>
            <a:r>
              <a:rPr lang="en-US" sz="1400" dirty="0"/>
              <a:t>Crosstab</a:t>
            </a:r>
            <a:r>
              <a:rPr lang="fa-IR" sz="1400" dirty="0"/>
              <a:t> </a:t>
            </a:r>
            <a:r>
              <a:rPr lang="fa-IR" sz="1800" dirty="0"/>
              <a:t>متغیر جنسیت را به کارد سطرها </a:t>
            </a:r>
            <a:r>
              <a:rPr lang="en-US" sz="1800" dirty="0"/>
              <a:t> </a:t>
            </a:r>
            <a:r>
              <a:rPr lang="en-US" sz="1400" dirty="0"/>
              <a:t>Row(s)</a:t>
            </a:r>
            <a:r>
              <a:rPr lang="fa-IR" sz="1400" dirty="0"/>
              <a:t> </a:t>
            </a:r>
            <a:r>
              <a:rPr lang="fa-IR" sz="1800" dirty="0"/>
              <a:t>و متغیر </a:t>
            </a:r>
            <a:r>
              <a:rPr lang="en-US" sz="1400" dirty="0"/>
              <a:t>Life</a:t>
            </a:r>
            <a:r>
              <a:rPr lang="fa-IR" sz="1400" dirty="0"/>
              <a:t> </a:t>
            </a:r>
            <a:r>
              <a:rPr lang="fa-IR" sz="1800" dirty="0"/>
              <a:t>را به کادر مربوط به ستون‌ها </a:t>
            </a:r>
            <a:r>
              <a:rPr lang="en-US" sz="1400" dirty="0"/>
              <a:t>column(s)</a:t>
            </a:r>
            <a:r>
              <a:rPr lang="fa-IR" sz="1400" dirty="0"/>
              <a:t> </a:t>
            </a:r>
            <a:r>
              <a:rPr lang="fa-IR" sz="1800" dirty="0"/>
              <a:t>، وارد کنید.</a:t>
            </a:r>
          </a:p>
          <a:p>
            <a:pPr marL="0" lvl="0" indent="0" algn="just">
              <a:buNone/>
            </a:pPr>
            <a:r>
              <a:rPr lang="fa-IR" sz="1800" dirty="0"/>
              <a:t>2- برای رسم نمودار ستونی خوشه‌ای این دو متغیر، گزینه </a:t>
            </a:r>
            <a:r>
              <a:rPr lang="en-US" sz="1400" dirty="0"/>
              <a:t>Display Clustered Bar Charts</a:t>
            </a:r>
            <a:r>
              <a:rPr lang="fa-IR" sz="1400" dirty="0"/>
              <a:t> </a:t>
            </a:r>
            <a:r>
              <a:rPr lang="fa-IR" sz="1800" dirty="0"/>
              <a:t>را علامت دار کنید. </a:t>
            </a:r>
            <a:endParaRPr lang="en-US" sz="1800" dirty="0"/>
          </a:p>
          <a:p>
            <a:pPr marL="0" lvl="0" indent="0" algn="just">
              <a:buNone/>
            </a:pPr>
            <a:r>
              <a:rPr lang="fa-IR" sz="1800" dirty="0"/>
              <a:t>گزینه </a:t>
            </a:r>
            <a:r>
              <a:rPr lang="en-US" sz="1400" dirty="0"/>
              <a:t>Cells</a:t>
            </a:r>
            <a:r>
              <a:rPr lang="fa-IR" sz="1800" dirty="0"/>
              <a:t> را انتخاب کنید تا به كادر محاوره آن منتقل شويد...</a:t>
            </a:r>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29</a:t>
            </a:fld>
            <a:endParaRPr lang="en-US"/>
          </a:p>
        </p:txBody>
      </p:sp>
      <p:pic>
        <p:nvPicPr>
          <p:cNvPr id="7" name="Picture 6" descr="4.jpg"/>
          <p:cNvPicPr>
            <a:picLocks noChangeAspect="1"/>
          </p:cNvPicPr>
          <p:nvPr/>
        </p:nvPicPr>
        <p:blipFill>
          <a:blip r:embed="rId2" cstate="print"/>
          <a:stretch>
            <a:fillRect/>
          </a:stretch>
        </p:blipFill>
        <p:spPr>
          <a:xfrm>
            <a:off x="357158" y="2214554"/>
            <a:ext cx="4429156" cy="3553625"/>
          </a:xfrm>
          <a:prstGeom prst="rect">
            <a:avLst/>
          </a:prstGeom>
        </p:spPr>
      </p:pic>
      <p:sp>
        <p:nvSpPr>
          <p:cNvPr id="9"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10" name="Rectangle 2"/>
          <p:cNvSpPr>
            <a:spLocks noGrp="1" noChangeArrowheads="1"/>
          </p:cNvSpPr>
          <p:nvPr>
            <p:ph type="title"/>
          </p:nvPr>
        </p:nvSpPr>
        <p:spPr>
          <a:xfrm>
            <a:off x="3957658" y="357166"/>
            <a:ext cx="4471994" cy="838200"/>
          </a:xfrm>
        </p:spPr>
        <p:txBody>
          <a:bodyPr>
            <a:normAutofit/>
          </a:bodyPr>
          <a:lstStyle/>
          <a:p>
            <a:pPr algn="r" rtl="1">
              <a:buClr>
                <a:schemeClr val="accent2"/>
              </a:buClr>
            </a:pPr>
            <a:r>
              <a:rPr lang="fa-IR" dirty="0"/>
              <a:t> </a:t>
            </a:r>
            <a:r>
              <a:rPr lang="fa-IR" sz="4000" b="1" dirty="0">
                <a:solidFill>
                  <a:schemeClr val="accent1"/>
                </a:solidFill>
                <a:cs typeface="B Titr" pitchFamily="2" charset="-78"/>
              </a:rPr>
              <a:t>روند </a:t>
            </a:r>
            <a:r>
              <a:rPr lang="en-US" sz="4000" b="1" dirty="0">
                <a:solidFill>
                  <a:schemeClr val="accent1"/>
                </a:solidFill>
                <a:cs typeface="B Titr" pitchFamily="2" charset="-78"/>
              </a:rPr>
              <a:t>Crosse tab</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0" y="300038"/>
            <a:ext cx="3621210" cy="914384"/>
          </a:xfrm>
        </p:spPr>
        <p:txBody>
          <a:bodyPr>
            <a:normAutofit/>
          </a:bodyPr>
          <a:lstStyle/>
          <a:p>
            <a:r>
              <a:rPr lang="fa-IR" sz="4000" b="1" dirty="0">
                <a:solidFill>
                  <a:schemeClr val="accent1"/>
                </a:solidFill>
                <a:cs typeface="B Titr" pitchFamily="2" charset="-78"/>
              </a:rPr>
              <a:t>عناوين مطالب</a:t>
            </a:r>
          </a:p>
        </p:txBody>
      </p:sp>
      <p:sp>
        <p:nvSpPr>
          <p:cNvPr id="6" name="Down Arrow 5"/>
          <p:cNvSpPr/>
          <p:nvPr/>
        </p:nvSpPr>
        <p:spPr>
          <a:xfrm>
            <a:off x="714348" y="1928802"/>
            <a:ext cx="3786214" cy="1928826"/>
          </a:xfrm>
          <a:prstGeom prst="downArrow">
            <a:avLst/>
          </a:prstGeom>
          <a:effectLst>
            <a:outerShdw blurRad="50800" dist="25400" dir="5400000" rotWithShape="0">
              <a:srgbClr val="000000">
                <a:alpha val="4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Bardiya" pitchFamily="2" charset="-78"/>
              </a:rPr>
              <a:t>آنچه در اين قسمت خواهيد آموخت</a:t>
            </a:r>
          </a:p>
        </p:txBody>
      </p:sp>
      <p:sp>
        <p:nvSpPr>
          <p:cNvPr id="9" name="Slide Number Placeholder 8"/>
          <p:cNvSpPr>
            <a:spLocks noGrp="1"/>
          </p:cNvSpPr>
          <p:nvPr>
            <p:ph type="sldNum" sz="quarter" idx="12"/>
          </p:nvPr>
        </p:nvSpPr>
        <p:spPr/>
        <p:txBody>
          <a:bodyPr/>
          <a:lstStyle/>
          <a:p>
            <a:pPr>
              <a:defRPr/>
            </a:pPr>
            <a:fld id="{7C8E3E73-4799-4F9C-8E70-302AAC0E1144}" type="slidenum">
              <a:rPr lang="ar-SA" smtClean="0"/>
              <a:pPr>
                <a:defRPr/>
              </a:pPr>
              <a:t>3</a:t>
            </a:fld>
            <a:endParaRPr lang="en-US" dirty="0"/>
          </a:p>
        </p:txBody>
      </p:sp>
      <p:sp>
        <p:nvSpPr>
          <p:cNvPr id="7" name="Content Placeholder 6"/>
          <p:cNvSpPr>
            <a:spLocks noGrp="1"/>
          </p:cNvSpPr>
          <p:nvPr>
            <p:ph idx="1"/>
          </p:nvPr>
        </p:nvSpPr>
        <p:spPr>
          <a:xfrm>
            <a:off x="4786314" y="1646238"/>
            <a:ext cx="3900486" cy="4425968"/>
          </a:xfrm>
        </p:spPr>
        <p:txBody>
          <a:bodyPr/>
          <a:lstStyle/>
          <a:p>
            <a:r>
              <a:rPr lang="fa-IR" sz="2400" b="1" dirty="0">
                <a:effectLst>
                  <a:outerShdw blurRad="38100" dist="38100" dir="2700000" algn="tl">
                    <a:srgbClr val="000000">
                      <a:alpha val="43137"/>
                    </a:srgbClr>
                  </a:outerShdw>
                </a:effectLst>
                <a:hlinkClick r:id="rId2" action="ppaction://hlinksldjump"/>
              </a:rPr>
              <a:t>جدول توزيع فراواني</a:t>
            </a:r>
            <a:endParaRPr lang="fa-IR" sz="2400" b="1" dirty="0">
              <a:effectLst>
                <a:outerShdw blurRad="38100" dist="38100" dir="2700000" algn="tl">
                  <a:srgbClr val="000000">
                    <a:alpha val="43137"/>
                  </a:srgbClr>
                </a:outerShdw>
              </a:effectLst>
            </a:endParaRPr>
          </a:p>
          <a:p>
            <a:r>
              <a:rPr lang="fa-IR" sz="2400" b="1" dirty="0">
                <a:effectLst>
                  <a:outerShdw blurRad="38100" dist="38100" dir="2700000" algn="tl">
                    <a:srgbClr val="000000">
                      <a:alpha val="43137"/>
                    </a:srgbClr>
                  </a:outerShdw>
                </a:effectLst>
                <a:hlinkClick r:id="rId3" action="ppaction://hlinksldjump"/>
              </a:rPr>
              <a:t>شاخص هاي توصيفي</a:t>
            </a:r>
            <a:endParaRPr lang="fa-IR" sz="2400" b="1" dirty="0">
              <a:effectLst>
                <a:outerShdw blurRad="38100" dist="38100" dir="2700000" algn="tl">
                  <a:srgbClr val="000000">
                    <a:alpha val="43137"/>
                  </a:srgbClr>
                </a:outerShdw>
              </a:effectLst>
            </a:endParaRPr>
          </a:p>
          <a:p>
            <a:r>
              <a:rPr lang="fa-IR" sz="2400" b="1" dirty="0">
                <a:effectLst>
                  <a:outerShdw blurRad="38100" dist="38100" dir="2700000" algn="tl">
                    <a:srgbClr val="000000">
                      <a:alpha val="43137"/>
                    </a:srgbClr>
                  </a:outerShdw>
                </a:effectLst>
                <a:hlinkClick r:id="rId4" action="ppaction://hlinksldjump"/>
              </a:rPr>
              <a:t>نمودارهاي آماري</a:t>
            </a:r>
            <a:endParaRPr lang="fa-IR" sz="2400" b="1" dirty="0">
              <a:effectLst>
                <a:outerShdw blurRad="38100" dist="38100" dir="2700000" algn="tl">
                  <a:srgbClr val="000000">
                    <a:alpha val="43137"/>
                  </a:srgbClr>
                </a:outerShdw>
              </a:effectLst>
            </a:endParaRPr>
          </a:p>
          <a:p>
            <a:pPr>
              <a:buNone/>
            </a:pPr>
            <a:r>
              <a:rPr lang="fa-IR" sz="2400" b="1" dirty="0">
                <a:effectLst>
                  <a:outerShdw blurRad="38100" dist="38100" dir="2700000" algn="tl">
                    <a:srgbClr val="000000">
                      <a:alpha val="43137"/>
                    </a:srgbClr>
                  </a:outerShdw>
                </a:effectLst>
              </a:rPr>
              <a:t>                1- </a:t>
            </a:r>
            <a:r>
              <a:rPr lang="fa-IR" sz="2400" b="1" dirty="0">
                <a:effectLst>
                  <a:outerShdw blurRad="38100" dist="38100" dir="2700000" algn="tl">
                    <a:srgbClr val="000000">
                      <a:alpha val="43137"/>
                    </a:srgbClr>
                  </a:outerShdw>
                </a:effectLst>
                <a:hlinkClick r:id="rId5" action="ppaction://hlinksldjump"/>
              </a:rPr>
              <a:t>نمودار ستوني</a:t>
            </a:r>
            <a:endParaRPr lang="fa-IR" sz="2400" b="1" dirty="0">
              <a:effectLst>
                <a:outerShdw blurRad="38100" dist="38100" dir="2700000" algn="tl">
                  <a:srgbClr val="000000">
                    <a:alpha val="43137"/>
                  </a:srgbClr>
                </a:outerShdw>
              </a:effectLst>
            </a:endParaRPr>
          </a:p>
          <a:p>
            <a:pPr>
              <a:buNone/>
            </a:pPr>
            <a:r>
              <a:rPr lang="fa-IR" sz="2400" b="1" dirty="0">
                <a:effectLst>
                  <a:outerShdw blurRad="38100" dist="38100" dir="2700000" algn="tl">
                    <a:srgbClr val="000000">
                      <a:alpha val="43137"/>
                    </a:srgbClr>
                  </a:outerShdw>
                </a:effectLst>
              </a:rPr>
              <a:t>                2- </a:t>
            </a:r>
            <a:r>
              <a:rPr lang="fa-IR" sz="2400" b="1" dirty="0">
                <a:effectLst>
                  <a:outerShdw blurRad="38100" dist="38100" dir="2700000" algn="tl">
                    <a:srgbClr val="000000">
                      <a:alpha val="43137"/>
                    </a:srgbClr>
                  </a:outerShdw>
                </a:effectLst>
                <a:hlinkClick r:id="rId6" action="ppaction://hlinksldjump"/>
              </a:rPr>
              <a:t>نمودار خطي</a:t>
            </a:r>
            <a:endParaRPr lang="fa-IR" sz="2400" b="1" dirty="0">
              <a:effectLst>
                <a:outerShdw blurRad="38100" dist="38100" dir="2700000" algn="tl">
                  <a:srgbClr val="000000">
                    <a:alpha val="43137"/>
                  </a:srgbClr>
                </a:outerShdw>
              </a:effectLst>
            </a:endParaRPr>
          </a:p>
          <a:p>
            <a:pPr>
              <a:buNone/>
            </a:pPr>
            <a:r>
              <a:rPr lang="fa-IR" sz="2400" b="1" dirty="0">
                <a:effectLst>
                  <a:outerShdw blurRad="38100" dist="38100" dir="2700000" algn="tl">
                    <a:srgbClr val="000000">
                      <a:alpha val="43137"/>
                    </a:srgbClr>
                  </a:outerShdw>
                </a:effectLst>
              </a:rPr>
              <a:t>                3- </a:t>
            </a:r>
            <a:r>
              <a:rPr lang="fa-IR" sz="2400" b="1" dirty="0">
                <a:effectLst>
                  <a:outerShdw blurRad="38100" dist="38100" dir="2700000" algn="tl">
                    <a:srgbClr val="000000">
                      <a:alpha val="43137"/>
                    </a:srgbClr>
                  </a:outerShdw>
                </a:effectLst>
                <a:hlinkClick r:id="rId7" action="ppaction://hlinksldjump"/>
              </a:rPr>
              <a:t>نمودار سطحي</a:t>
            </a:r>
            <a:endParaRPr lang="fa-IR" sz="2400" b="1" dirty="0">
              <a:effectLst>
                <a:outerShdw blurRad="38100" dist="38100" dir="2700000" algn="tl">
                  <a:srgbClr val="000000">
                    <a:alpha val="43137"/>
                  </a:srgbClr>
                </a:outerShdw>
              </a:effectLst>
            </a:endParaRPr>
          </a:p>
          <a:p>
            <a:pPr>
              <a:buNone/>
            </a:pPr>
            <a:r>
              <a:rPr lang="fa-IR" sz="2400" b="1" dirty="0">
                <a:effectLst>
                  <a:outerShdw blurRad="38100" dist="38100" dir="2700000" algn="tl">
                    <a:srgbClr val="000000">
                      <a:alpha val="43137"/>
                    </a:srgbClr>
                  </a:outerShdw>
                </a:effectLst>
              </a:rPr>
              <a:t>                4- </a:t>
            </a:r>
            <a:r>
              <a:rPr lang="fa-IR" sz="2400" b="1" dirty="0">
                <a:effectLst>
                  <a:outerShdw blurRad="38100" dist="38100" dir="2700000" algn="tl">
                    <a:srgbClr val="000000">
                      <a:alpha val="43137"/>
                    </a:srgbClr>
                  </a:outerShdw>
                </a:effectLst>
                <a:hlinkClick r:id="rId8" action="ppaction://hlinksldjump"/>
              </a:rPr>
              <a:t>نمودار دايره اي </a:t>
            </a:r>
            <a:endParaRPr lang="fa-IR" sz="2400" b="1" dirty="0">
              <a:effectLst>
                <a:outerShdw blurRad="38100" dist="38100" dir="2700000" algn="tl">
                  <a:srgbClr val="000000">
                    <a:alpha val="43137"/>
                  </a:srgbClr>
                </a:outerShdw>
              </a:effectLst>
            </a:endParaRPr>
          </a:p>
          <a:p>
            <a:pPr>
              <a:buNone/>
            </a:pPr>
            <a:r>
              <a:rPr lang="fa-IR" sz="2400" b="1" dirty="0">
                <a:effectLst>
                  <a:outerShdw blurRad="38100" dist="38100" dir="2700000" algn="tl">
                    <a:srgbClr val="000000">
                      <a:alpha val="43137"/>
                    </a:srgbClr>
                  </a:outerShdw>
                </a:effectLst>
              </a:rPr>
              <a:t>                5- </a:t>
            </a:r>
            <a:r>
              <a:rPr lang="fa-IR" sz="2400" b="1" dirty="0">
                <a:effectLst>
                  <a:outerShdw blurRad="38100" dist="38100" dir="2700000" algn="tl">
                    <a:srgbClr val="000000">
                      <a:alpha val="43137"/>
                    </a:srgbClr>
                  </a:outerShdw>
                </a:effectLst>
                <a:hlinkClick r:id="rId9" action="ppaction://hlinksldjump"/>
              </a:rPr>
              <a:t>نمودار جعبه اي</a:t>
            </a:r>
            <a:endParaRPr lang="fa-IR" sz="2400" b="1" dirty="0">
              <a:effectLst>
                <a:outerShdw blurRad="38100" dist="38100" dir="2700000" algn="tl">
                  <a:srgbClr val="000000">
                    <a:alpha val="43137"/>
                  </a:srgbClr>
                </a:outerShdw>
              </a:effectLst>
            </a:endParaRPr>
          </a:p>
          <a:p>
            <a:pPr>
              <a:buNone/>
            </a:pPr>
            <a:r>
              <a:rPr lang="fa-IR" sz="2400" b="1" dirty="0">
                <a:effectLst>
                  <a:outerShdw blurRad="38100" dist="38100" dir="2700000" algn="tl">
                    <a:srgbClr val="000000">
                      <a:alpha val="43137"/>
                    </a:srgbClr>
                  </a:outerShdw>
                </a:effectLst>
              </a:rPr>
              <a:t>                6- </a:t>
            </a:r>
            <a:r>
              <a:rPr lang="fa-IR" sz="2400" b="1" dirty="0">
                <a:effectLst>
                  <a:outerShdw blurRad="38100" dist="38100" dir="2700000" algn="tl">
                    <a:srgbClr val="000000">
                      <a:alpha val="43137"/>
                    </a:srgbClr>
                  </a:outerShdw>
                </a:effectLst>
                <a:hlinkClick r:id="rId10" action="ppaction://hlinksldjump"/>
              </a:rPr>
              <a:t>نمودار مستطيلي  </a:t>
            </a:r>
            <a:endParaRPr lang="fa-IR" sz="2400" b="1" dirty="0">
              <a:effectLst>
                <a:outerShdw blurRad="38100" dist="38100" dir="2700000" algn="tl">
                  <a:srgbClr val="000000">
                    <a:alpha val="43137"/>
                  </a:srgbClr>
                </a:outerShdw>
              </a:effectLst>
            </a:endParaRPr>
          </a:p>
          <a:p>
            <a:pPr>
              <a:buNone/>
            </a:pPr>
            <a:r>
              <a:rPr lang="fa-IR" sz="2400" b="1" dirty="0">
                <a:effectLst>
                  <a:outerShdw blurRad="38100" dist="38100" dir="2700000" algn="tl">
                    <a:srgbClr val="000000">
                      <a:alpha val="43137"/>
                    </a:srgbClr>
                  </a:outerShdw>
                </a:effectLst>
              </a:rPr>
              <a:t>                7- </a:t>
            </a:r>
            <a:r>
              <a:rPr lang="fa-IR" sz="2400" b="1" dirty="0">
                <a:effectLst>
                  <a:outerShdw blurRad="38100" dist="38100" dir="2700000" algn="tl">
                    <a:srgbClr val="000000">
                      <a:alpha val="43137"/>
                    </a:srgbClr>
                  </a:outerShdw>
                </a:effectLst>
                <a:hlinkClick r:id="rId11" action="ppaction://hlinksldjump"/>
              </a:rPr>
              <a:t>نمودار ساقه و برگ</a:t>
            </a:r>
            <a:endParaRPr lang="fa-IR" sz="2400" b="1" dirty="0">
              <a:effectLst>
                <a:outerShdw blurRad="38100" dist="38100" dir="2700000" algn="tl">
                  <a:srgbClr val="000000">
                    <a:alpha val="43137"/>
                  </a:srgbClr>
                </a:outerShdw>
              </a:effectLst>
            </a:endParaRPr>
          </a:p>
          <a:p>
            <a:pPr>
              <a:buNone/>
            </a:pPr>
            <a:r>
              <a:rPr lang="fa-IR" sz="2400" b="1" dirty="0">
                <a:effectLst>
                  <a:outerShdw blurRad="38100" dist="38100" dir="2700000" algn="tl">
                    <a:srgbClr val="000000">
                      <a:alpha val="43137"/>
                    </a:srgbClr>
                  </a:outerShdw>
                </a:effectLst>
              </a:rPr>
              <a:t>    </a:t>
            </a: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3438" y="2285992"/>
            <a:ext cx="4043362" cy="2714644"/>
          </a:xfrm>
          <a:ln>
            <a:solidFill>
              <a:srgbClr val="0070C0"/>
            </a:solidFill>
          </a:ln>
        </p:spPr>
        <p:txBody>
          <a:bodyPr/>
          <a:lstStyle/>
          <a:p>
            <a:pPr algn="just">
              <a:buNone/>
            </a:pPr>
            <a:r>
              <a:rPr lang="fa-IR" sz="2000" dirty="0"/>
              <a:t>1- در کادر محاوره باز شده در قسمت </a:t>
            </a:r>
            <a:r>
              <a:rPr lang="en-US" sz="1600" dirty="0"/>
              <a:t>Counts</a:t>
            </a:r>
            <a:r>
              <a:rPr lang="fa-IR" sz="1600" dirty="0"/>
              <a:t> </a:t>
            </a:r>
            <a:r>
              <a:rPr lang="fa-IR" sz="2000" dirty="0"/>
              <a:t>گزينه </a:t>
            </a:r>
            <a:r>
              <a:rPr lang="en-US" sz="1600" dirty="0"/>
              <a:t>Observed</a:t>
            </a:r>
            <a:r>
              <a:rPr lang="fa-IR" sz="1600" dirty="0"/>
              <a:t> </a:t>
            </a:r>
            <a:r>
              <a:rPr lang="fa-IR" sz="2000" dirty="0"/>
              <a:t>علامتدار شده است، آن را تغيير ندهيد.</a:t>
            </a:r>
          </a:p>
          <a:p>
            <a:pPr algn="just">
              <a:buNone/>
            </a:pPr>
            <a:r>
              <a:rPr lang="fa-IR" sz="2000" dirty="0"/>
              <a:t>2- در بخش </a:t>
            </a:r>
            <a:r>
              <a:rPr lang="en-US" sz="1600" dirty="0"/>
              <a:t>Percentages</a:t>
            </a:r>
            <a:r>
              <a:rPr lang="fa-IR" sz="1600" dirty="0"/>
              <a:t> </a:t>
            </a:r>
            <a:r>
              <a:rPr lang="fa-IR" sz="2000" dirty="0"/>
              <a:t>گزینه </a:t>
            </a:r>
            <a:r>
              <a:rPr lang="en-US" sz="1600" dirty="0"/>
              <a:t>Row </a:t>
            </a:r>
            <a:r>
              <a:rPr lang="fa-IR" sz="1600" dirty="0"/>
              <a:t> </a:t>
            </a:r>
            <a:r>
              <a:rPr lang="fa-IR" sz="2000" dirty="0"/>
              <a:t>را علامت دار کنید.</a:t>
            </a:r>
          </a:p>
          <a:p>
            <a:pPr algn="just">
              <a:buNone/>
            </a:pPr>
            <a:r>
              <a:rPr lang="fa-IR" sz="2000" dirty="0"/>
              <a:t>3- در پايان كليد </a:t>
            </a:r>
            <a:r>
              <a:rPr lang="en-US" sz="1600" dirty="0"/>
              <a:t>Continue</a:t>
            </a:r>
            <a:r>
              <a:rPr lang="fa-IR" sz="1600" dirty="0"/>
              <a:t> </a:t>
            </a:r>
            <a:r>
              <a:rPr lang="fa-IR" sz="2000" dirty="0"/>
              <a:t>و </a:t>
            </a:r>
            <a:r>
              <a:rPr lang="en-US" sz="1600" dirty="0"/>
              <a:t>Ok</a:t>
            </a:r>
            <a:r>
              <a:rPr lang="fa-IR" sz="1600" dirty="0"/>
              <a:t> </a:t>
            </a:r>
            <a:r>
              <a:rPr lang="fa-IR" sz="2000" dirty="0"/>
              <a:t>را به ترتيب كليك كنيد و نتايج را در خروجي </a:t>
            </a:r>
            <a:r>
              <a:rPr lang="en-US" sz="1600" dirty="0"/>
              <a:t>SPSS</a:t>
            </a:r>
            <a:r>
              <a:rPr lang="fa-IR" sz="1600" dirty="0"/>
              <a:t> </a:t>
            </a:r>
            <a:r>
              <a:rPr lang="fa-IR" sz="2000" dirty="0"/>
              <a:t>مشاهده كنيد.</a:t>
            </a:r>
          </a:p>
          <a:p>
            <a:pPr algn="just">
              <a:buNone/>
            </a:pPr>
            <a:endParaRPr lang="fa-IR" sz="2000" dirty="0"/>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30</a:t>
            </a:fld>
            <a:endParaRPr lang="en-US"/>
          </a:p>
        </p:txBody>
      </p:sp>
      <p:pic>
        <p:nvPicPr>
          <p:cNvPr id="6" name="Picture 5" descr="5.jpg"/>
          <p:cNvPicPr>
            <a:picLocks noChangeAspect="1"/>
          </p:cNvPicPr>
          <p:nvPr/>
        </p:nvPicPr>
        <p:blipFill>
          <a:blip r:embed="rId2" cstate="print"/>
          <a:stretch>
            <a:fillRect/>
          </a:stretch>
        </p:blipFill>
        <p:spPr>
          <a:xfrm>
            <a:off x="1128709" y="2071678"/>
            <a:ext cx="2943225" cy="3543300"/>
          </a:xfrm>
          <a:prstGeom prst="rect">
            <a:avLst/>
          </a:prstGeom>
        </p:spPr>
      </p:pic>
      <p:sp>
        <p:nvSpPr>
          <p:cNvPr id="9" name="AutoShape 7">
            <a:hlinkClick r:id="rId3" action="ppaction://hlinksldjump" highlightClick="1"/>
            <a:hlinkHover r:id="rId4" action="ppaction://hlinksldjump"/>
          </p:cNvPr>
          <p:cNvSpPr>
            <a:spLocks noChangeArrowheads="1"/>
          </p:cNvSpPr>
          <p:nvPr/>
        </p:nvSpPr>
        <p:spPr bwMode="auto">
          <a:xfrm>
            <a:off x="528909" y="6419771"/>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10" name="Rectangle 2"/>
          <p:cNvSpPr>
            <a:spLocks noGrp="1" noChangeArrowheads="1"/>
          </p:cNvSpPr>
          <p:nvPr>
            <p:ph type="title"/>
          </p:nvPr>
        </p:nvSpPr>
        <p:spPr>
          <a:xfrm>
            <a:off x="3957658" y="357166"/>
            <a:ext cx="4471994" cy="838200"/>
          </a:xfrm>
        </p:spPr>
        <p:txBody>
          <a:bodyPr>
            <a:normAutofit/>
          </a:bodyPr>
          <a:lstStyle/>
          <a:p>
            <a:pPr algn="r" rtl="1">
              <a:buClr>
                <a:schemeClr val="accent2"/>
              </a:buClr>
            </a:pPr>
            <a:r>
              <a:rPr lang="fa-IR" dirty="0"/>
              <a:t> </a:t>
            </a:r>
            <a:r>
              <a:rPr lang="fa-IR" sz="4000" b="1" dirty="0">
                <a:solidFill>
                  <a:schemeClr val="accent1"/>
                </a:solidFill>
                <a:cs typeface="B Titr" pitchFamily="2" charset="-78"/>
              </a:rPr>
              <a:t>روند </a:t>
            </a:r>
            <a:r>
              <a:rPr lang="en-US" sz="4000" b="1" dirty="0">
                <a:solidFill>
                  <a:schemeClr val="accent1"/>
                </a:solidFill>
                <a:cs typeface="B Titr" pitchFamily="2" charset="-78"/>
              </a:rPr>
              <a:t>Crosse tab</a:t>
            </a: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821B0FA-5461-4706-A127-1B56AD4BD518}" type="slidenum">
              <a:rPr lang="ar-SA"/>
              <a:pPr/>
              <a:t>31</a:t>
            </a:fld>
            <a:endParaRPr lang="en-US"/>
          </a:p>
        </p:txBody>
      </p:sp>
      <p:sp>
        <p:nvSpPr>
          <p:cNvPr id="139267" name="Rectangle 3"/>
          <p:cNvSpPr>
            <a:spLocks noGrp="1" noChangeArrowheads="1"/>
          </p:cNvSpPr>
          <p:nvPr>
            <p:ph type="body" idx="1"/>
          </p:nvPr>
        </p:nvSpPr>
        <p:spPr>
          <a:xfrm>
            <a:off x="4429124" y="1857364"/>
            <a:ext cx="3808414" cy="3786214"/>
          </a:xfrm>
        </p:spPr>
        <p:txBody>
          <a:bodyPr/>
          <a:lstStyle/>
          <a:p>
            <a:pPr algn="just" rtl="1">
              <a:lnSpc>
                <a:spcPct val="90000"/>
              </a:lnSpc>
              <a:buClr>
                <a:srgbClr val="FF0000"/>
              </a:buClr>
            </a:pPr>
            <a:r>
              <a:rPr lang="en-US" sz="1600" dirty="0"/>
              <a:t>SPSS</a:t>
            </a:r>
            <a:r>
              <a:rPr lang="fa-IR" sz="1600" dirty="0"/>
              <a:t> </a:t>
            </a:r>
            <a:r>
              <a:rPr lang="fa-IR" sz="2000" dirty="0"/>
              <a:t>نمودارهای متعددی برحسب نوع متغیر ها، در دو دسته کلی در اختیار شما می‌گذارد.</a:t>
            </a:r>
            <a:endParaRPr lang="en-US" sz="2000" dirty="0"/>
          </a:p>
          <a:p>
            <a:pPr algn="just" rtl="1">
              <a:lnSpc>
                <a:spcPct val="90000"/>
              </a:lnSpc>
              <a:buClr>
                <a:srgbClr val="FF0000"/>
              </a:buClr>
              <a:buFont typeface="Wingdings" pitchFamily="2" charset="2"/>
              <a:buNone/>
            </a:pPr>
            <a:r>
              <a:rPr lang="fa-IR" sz="2000" dirty="0"/>
              <a:t>1- نمودارهای </a:t>
            </a:r>
            <a:r>
              <a:rPr lang="en-US" sz="1600" dirty="0"/>
              <a:t>Interactive</a:t>
            </a:r>
            <a:r>
              <a:rPr lang="fa-IR" sz="1600" dirty="0"/>
              <a:t> </a:t>
            </a:r>
            <a:r>
              <a:rPr lang="fa-IR" sz="2000" dirty="0"/>
              <a:t>(اثر متقابل) که حداقل در آن دو متغیر شرکت دارند و برای نمایش اثرات متقابل متغیر ها از این نمودارها  استفاده می‌کنیم.</a:t>
            </a:r>
          </a:p>
          <a:p>
            <a:pPr algn="just" rtl="1">
              <a:lnSpc>
                <a:spcPct val="90000"/>
              </a:lnSpc>
              <a:buClr>
                <a:srgbClr val="FF0000"/>
              </a:buClr>
              <a:buFont typeface="Wingdings" pitchFamily="2" charset="2"/>
              <a:buNone/>
            </a:pPr>
            <a:r>
              <a:rPr lang="fa-IR" sz="2000" dirty="0"/>
              <a:t>2- نمودارهای توصیفی ساده که برای نمایش شکل توزیع فراوانی از آنها استفاده می‌کنیم.</a:t>
            </a:r>
          </a:p>
          <a:p>
            <a:pPr algn="just" rtl="1">
              <a:lnSpc>
                <a:spcPct val="90000"/>
              </a:lnSpc>
              <a:buClr>
                <a:srgbClr val="FF0000"/>
              </a:buClr>
            </a:pPr>
            <a:r>
              <a:rPr lang="fa-IR" sz="2000" dirty="0"/>
              <a:t>اگر می‌خواهید یک نمودار ساده برای داده ها رسم کنید از منوی اصلی گزینه </a:t>
            </a:r>
            <a:r>
              <a:rPr lang="en-US" sz="1600" dirty="0"/>
              <a:t>Graphs</a:t>
            </a:r>
            <a:r>
              <a:rPr lang="fa-IR" sz="1600" dirty="0"/>
              <a:t> </a:t>
            </a:r>
            <a:r>
              <a:rPr lang="fa-IR" sz="2000" dirty="0"/>
              <a:t>و گزينه </a:t>
            </a:r>
            <a:r>
              <a:rPr lang="en-US" sz="1600" dirty="0"/>
              <a:t>Legacy Dialogs</a:t>
            </a:r>
            <a:r>
              <a:rPr lang="fa-IR" sz="1600" dirty="0"/>
              <a:t> را انتخاب و  </a:t>
            </a:r>
            <a:r>
              <a:rPr lang="fa-IR" sz="2000" dirty="0"/>
              <a:t>سپس نمودار دلخواه را انتخاب کنید.  </a:t>
            </a:r>
            <a:endParaRPr lang="en-US" sz="2000" dirty="0"/>
          </a:p>
        </p:txBody>
      </p:sp>
      <p:sp>
        <p:nvSpPr>
          <p:cNvPr id="9"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نمودارهاي آماري</a:t>
            </a:r>
          </a:p>
        </p:txBody>
      </p:sp>
      <p:pic>
        <p:nvPicPr>
          <p:cNvPr id="11" name="Picture 10" descr="9.jpg"/>
          <p:cNvPicPr>
            <a:picLocks noChangeAspect="1"/>
          </p:cNvPicPr>
          <p:nvPr/>
        </p:nvPicPr>
        <p:blipFill>
          <a:blip r:embed="rId2" cstate="print"/>
          <a:stretch>
            <a:fillRect/>
          </a:stretch>
        </p:blipFill>
        <p:spPr>
          <a:xfrm>
            <a:off x="647697" y="2071678"/>
            <a:ext cx="3495675" cy="3448050"/>
          </a:xfrm>
          <a:prstGeom prst="rect">
            <a:avLst/>
          </a:prstGeom>
          <a:ln>
            <a:solidFill>
              <a:schemeClr val="tx1"/>
            </a:solidFill>
          </a:ln>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2D4720-F0CF-47E6-9477-398F01A8C885}" type="slidenum">
              <a:rPr lang="ar-SA"/>
              <a:pPr/>
              <a:t>32</a:t>
            </a:fld>
            <a:endParaRPr lang="en-US"/>
          </a:p>
        </p:txBody>
      </p:sp>
      <p:sp>
        <p:nvSpPr>
          <p:cNvPr id="195587" name="Rectangle 3"/>
          <p:cNvSpPr>
            <a:spLocks noGrp="1" noChangeArrowheads="1"/>
          </p:cNvSpPr>
          <p:nvPr>
            <p:ph type="body" idx="1"/>
          </p:nvPr>
        </p:nvSpPr>
        <p:spPr>
          <a:xfrm>
            <a:off x="4357686" y="1928802"/>
            <a:ext cx="4000528" cy="3786214"/>
          </a:xfrm>
        </p:spPr>
        <p:txBody>
          <a:bodyPr/>
          <a:lstStyle/>
          <a:p>
            <a:pPr marL="0" indent="0" algn="just" rtl="1">
              <a:buNone/>
            </a:pPr>
            <a:r>
              <a:rPr lang="fa-IR" sz="2400" b="1" dirty="0">
                <a:ln>
                  <a:solidFill>
                    <a:schemeClr val="accent3"/>
                  </a:solidFill>
                </a:ln>
              </a:rPr>
              <a:t>نمودار ستونی </a:t>
            </a:r>
            <a:r>
              <a:rPr lang="fa-IR" sz="2400" dirty="0"/>
              <a:t>(</a:t>
            </a:r>
            <a:r>
              <a:rPr lang="en-US" sz="1800" dirty="0"/>
              <a:t>Bar charts</a:t>
            </a:r>
            <a:r>
              <a:rPr lang="fa-IR" sz="2400" dirty="0"/>
              <a:t>)- این نمودار برای متغیرهای پیوسته که طیف وسیعی از مقادیر را در بر می گیرند مناسب نیست ولی در بسیاری موارد که متغیر‌ها دارای سطوح کمتری هستند بکار می‌رود.</a:t>
            </a:r>
            <a:endParaRPr lang="en-US" sz="2400" dirty="0"/>
          </a:p>
          <a:p>
            <a:pPr marL="0" indent="0" algn="just" rtl="1">
              <a:buNone/>
            </a:pPr>
            <a:r>
              <a:rPr lang="fa-IR" sz="2400" dirty="0"/>
              <a:t>اگر می‌خواهید یک نمودار ستونی ساده برای متغیر دلخواه ترسیم کنید. ابتدا از منوی اصلی گزینه </a:t>
            </a:r>
            <a:r>
              <a:rPr lang="en-US" sz="2400" dirty="0"/>
              <a:t> </a:t>
            </a:r>
            <a:r>
              <a:rPr lang="en-US" sz="1800" dirty="0"/>
              <a:t>Graphs</a:t>
            </a:r>
            <a:r>
              <a:rPr lang="fa-IR" sz="1800" dirty="0"/>
              <a:t> </a:t>
            </a:r>
            <a:r>
              <a:rPr lang="fa-IR" sz="2400" dirty="0"/>
              <a:t>را انتخاب کنید و گزینه </a:t>
            </a:r>
            <a:r>
              <a:rPr lang="en-US" sz="1800" dirty="0"/>
              <a:t>Bar </a:t>
            </a:r>
            <a:r>
              <a:rPr lang="fa-IR" sz="1800" dirty="0"/>
              <a:t> </a:t>
            </a:r>
            <a:r>
              <a:rPr lang="fa-IR" sz="2400" dirty="0"/>
              <a:t>را کلیک کنید تا كادر محاوره </a:t>
            </a:r>
            <a:r>
              <a:rPr lang="en-US" sz="1800" dirty="0"/>
              <a:t>Bar Chart</a:t>
            </a:r>
            <a:r>
              <a:rPr lang="fa-IR" sz="1800" dirty="0"/>
              <a:t> </a:t>
            </a:r>
            <a:r>
              <a:rPr lang="fa-IR" sz="2400" dirty="0"/>
              <a:t>باز شود.</a:t>
            </a:r>
          </a:p>
          <a:p>
            <a:pPr algn="just">
              <a:buNone/>
            </a:pPr>
            <a:endParaRPr lang="en-US" sz="2400" dirty="0"/>
          </a:p>
        </p:txBody>
      </p:sp>
      <p:sp>
        <p:nvSpPr>
          <p:cNvPr id="8"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نمودارهاي ستوني</a:t>
            </a:r>
          </a:p>
        </p:txBody>
      </p:sp>
      <p:pic>
        <p:nvPicPr>
          <p:cNvPr id="10" name="Picture 9" descr="12.jpg"/>
          <p:cNvPicPr>
            <a:picLocks noChangeAspect="1"/>
          </p:cNvPicPr>
          <p:nvPr/>
        </p:nvPicPr>
        <p:blipFill>
          <a:blip r:embed="rId2" cstate="print"/>
          <a:stretch>
            <a:fillRect/>
          </a:stretch>
        </p:blipFill>
        <p:spPr>
          <a:xfrm>
            <a:off x="409570" y="2047890"/>
            <a:ext cx="3448050" cy="3524250"/>
          </a:xfrm>
          <a:prstGeom prst="rect">
            <a:avLst/>
          </a:prstGeom>
          <a:ln>
            <a:solidFill>
              <a:schemeClr val="tx1"/>
            </a:solidFill>
          </a:ln>
        </p:spPr>
      </p:pic>
      <p:sp>
        <p:nvSpPr>
          <p:cNvPr id="11" name="Left Arrow 10"/>
          <p:cNvSpPr/>
          <p:nvPr/>
        </p:nvSpPr>
        <p:spPr>
          <a:xfrm>
            <a:off x="3000364" y="2610244"/>
            <a:ext cx="571504" cy="214314"/>
          </a:xfrm>
          <a:prstGeom prst="leftArrow">
            <a:avLst/>
          </a:prstGeom>
          <a:solidFill>
            <a:schemeClr val="accent3">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E17AC42-BB48-41D0-AC98-F74B88F91A6C}" type="slidenum">
              <a:rPr lang="ar-SA"/>
              <a:pPr/>
              <a:t>33</a:t>
            </a:fld>
            <a:endParaRPr lang="en-US"/>
          </a:p>
        </p:txBody>
      </p:sp>
      <p:sp>
        <p:nvSpPr>
          <p:cNvPr id="141325" name="Text Box 13"/>
          <p:cNvSpPr txBox="1">
            <a:spLocks noChangeArrowheads="1"/>
          </p:cNvSpPr>
          <p:nvPr/>
        </p:nvSpPr>
        <p:spPr bwMode="auto">
          <a:xfrm>
            <a:off x="3548082" y="1835902"/>
            <a:ext cx="5095884" cy="4093428"/>
          </a:xfrm>
          <a:prstGeom prst="rect">
            <a:avLst/>
          </a:prstGeom>
          <a:noFill/>
          <a:ln w="9525" algn="ctr">
            <a:noFill/>
            <a:miter lim="800000"/>
            <a:headEnd/>
            <a:tailEnd/>
          </a:ln>
          <a:effectLst/>
        </p:spPr>
        <p:txBody>
          <a:bodyPr wrap="square">
            <a:spAutoFit/>
          </a:bodyPr>
          <a:lstStyle/>
          <a:p>
            <a:pPr algn="just" rtl="1">
              <a:buClr>
                <a:schemeClr val="accent2"/>
              </a:buClr>
            </a:pPr>
            <a:r>
              <a:rPr lang="fa-IR" sz="2000" b="1" dirty="0">
                <a:ln>
                  <a:solidFill>
                    <a:schemeClr val="accent3"/>
                  </a:solidFill>
                </a:ln>
                <a:latin typeface="+mn-lt"/>
                <a:cs typeface="+mn-cs"/>
              </a:rPr>
              <a:t>نمودار ستونی </a:t>
            </a:r>
            <a:r>
              <a:rPr lang="fa-IR" sz="2000" dirty="0">
                <a:latin typeface="+mn-lt"/>
                <a:cs typeface="+mn-cs"/>
              </a:rPr>
              <a:t>(</a:t>
            </a:r>
            <a:r>
              <a:rPr lang="en-US" sz="1600" dirty="0">
                <a:latin typeface="+mn-lt"/>
                <a:cs typeface="+mn-cs"/>
              </a:rPr>
              <a:t>Bar Chart</a:t>
            </a:r>
            <a:r>
              <a:rPr lang="fa-IR" sz="2000" dirty="0">
                <a:latin typeface="+mn-lt"/>
                <a:cs typeface="+mn-cs"/>
              </a:rPr>
              <a:t>)- ابتدا یکی از سه نوع متفاوت از نمودار ستونی ارائه شده را انتخاب کنید:</a:t>
            </a:r>
          </a:p>
          <a:p>
            <a:pPr algn="just" rtl="1">
              <a:buClr>
                <a:schemeClr val="accent2"/>
              </a:buClr>
            </a:pPr>
            <a:r>
              <a:rPr lang="fa-IR" sz="2000" dirty="0">
                <a:latin typeface="+mn-lt"/>
                <a:cs typeface="+mn-cs"/>
              </a:rPr>
              <a:t>1- </a:t>
            </a:r>
            <a:r>
              <a:rPr lang="en-US" sz="1600" dirty="0">
                <a:latin typeface="+mn-lt"/>
                <a:cs typeface="+mn-cs"/>
              </a:rPr>
              <a:t>Simple</a:t>
            </a:r>
            <a:r>
              <a:rPr lang="fa-IR" sz="2000" dirty="0">
                <a:latin typeface="+mn-lt"/>
                <a:cs typeface="+mn-cs"/>
              </a:rPr>
              <a:t>: یک نمودار ساده برای نمایش وضعیت یک متغیر ارائه می‌دهد. </a:t>
            </a:r>
          </a:p>
          <a:p>
            <a:pPr algn="just" rtl="1">
              <a:buClr>
                <a:schemeClr val="accent2"/>
              </a:buClr>
            </a:pPr>
            <a:r>
              <a:rPr lang="fa-IR" sz="2000" dirty="0">
                <a:latin typeface="+mn-lt"/>
                <a:cs typeface="+mn-cs"/>
              </a:rPr>
              <a:t>2- </a:t>
            </a:r>
            <a:r>
              <a:rPr lang="en-US" sz="1600" dirty="0">
                <a:latin typeface="+mn-lt"/>
                <a:cs typeface="+mn-cs"/>
              </a:rPr>
              <a:t>Clustered</a:t>
            </a:r>
            <a:r>
              <a:rPr lang="fa-IR" sz="2000" dirty="0">
                <a:latin typeface="+mn-lt"/>
                <a:cs typeface="+mn-cs"/>
              </a:rPr>
              <a:t>: یک نمودار برای نمایش وضعیت دو متغیر به صورت خوشه ای ارائه میکند. در این نمودار باید یک متغیر کیفی به پنجره </a:t>
            </a:r>
            <a:r>
              <a:rPr lang="en-US" sz="1600" dirty="0">
                <a:latin typeface="+mn-lt"/>
                <a:cs typeface="+mn-cs"/>
              </a:rPr>
              <a:t>Category Axis</a:t>
            </a:r>
            <a:r>
              <a:rPr lang="fa-IR" sz="1600" dirty="0">
                <a:latin typeface="+mn-lt"/>
                <a:cs typeface="+mn-cs"/>
              </a:rPr>
              <a:t> </a:t>
            </a:r>
            <a:r>
              <a:rPr lang="fa-IR" sz="2000" dirty="0">
                <a:latin typeface="+mn-lt"/>
                <a:cs typeface="+mn-cs"/>
              </a:rPr>
              <a:t>و یک متغیر کیفی دیگر به پنجره </a:t>
            </a:r>
            <a:r>
              <a:rPr lang="en-US" sz="1600" dirty="0">
                <a:latin typeface="+mn-lt"/>
                <a:cs typeface="+mn-cs"/>
              </a:rPr>
              <a:t>Define Clusters By</a:t>
            </a:r>
            <a:r>
              <a:rPr lang="en-US" sz="2000" dirty="0">
                <a:latin typeface="+mn-lt"/>
                <a:cs typeface="+mn-cs"/>
              </a:rPr>
              <a:t>:</a:t>
            </a:r>
            <a:r>
              <a:rPr lang="fa-IR" sz="2000" dirty="0">
                <a:latin typeface="+mn-lt"/>
                <a:cs typeface="+mn-cs"/>
              </a:rPr>
              <a:t> منتقل کنید.</a:t>
            </a:r>
          </a:p>
          <a:p>
            <a:pPr algn="just" rtl="1">
              <a:buClr>
                <a:schemeClr val="accent2"/>
              </a:buClr>
            </a:pPr>
            <a:r>
              <a:rPr lang="fa-IR" sz="2000" dirty="0">
                <a:latin typeface="+mn-lt"/>
                <a:cs typeface="+mn-cs"/>
              </a:rPr>
              <a:t>3-</a:t>
            </a:r>
            <a:r>
              <a:rPr lang="en-US" sz="1600" dirty="0">
                <a:latin typeface="+mn-lt"/>
                <a:cs typeface="+mn-cs"/>
              </a:rPr>
              <a:t>Stacked</a:t>
            </a:r>
            <a:r>
              <a:rPr lang="en-US" sz="2000" dirty="0">
                <a:latin typeface="+mn-lt"/>
                <a:cs typeface="+mn-cs"/>
              </a:rPr>
              <a:t> </a:t>
            </a:r>
            <a:r>
              <a:rPr lang="fa-IR" sz="2000" dirty="0">
                <a:latin typeface="+mn-lt"/>
                <a:cs typeface="+mn-cs"/>
              </a:rPr>
              <a:t>: نموداری برای وضعیت دو متغیر و در امتداد همدیگر به صورت پشته ای  نمایش میدهد. در این نمودار نیز باید یک متغیر کیفی به پنجره </a:t>
            </a:r>
            <a:r>
              <a:rPr lang="en-US" sz="1600" dirty="0">
                <a:latin typeface="+mn-lt"/>
                <a:cs typeface="+mn-cs"/>
              </a:rPr>
              <a:t>Category Axis</a:t>
            </a:r>
            <a:r>
              <a:rPr lang="fa-IR" sz="1600" dirty="0">
                <a:latin typeface="+mn-lt"/>
                <a:cs typeface="+mn-cs"/>
              </a:rPr>
              <a:t> </a:t>
            </a:r>
            <a:r>
              <a:rPr lang="fa-IR" sz="2000" dirty="0">
                <a:latin typeface="+mn-lt"/>
                <a:cs typeface="+mn-cs"/>
              </a:rPr>
              <a:t>و یک متغیر کیفی دیگر به پنجره </a:t>
            </a:r>
            <a:r>
              <a:rPr lang="en-US" sz="1600" dirty="0">
                <a:latin typeface="+mn-lt"/>
                <a:cs typeface="+mn-cs"/>
              </a:rPr>
              <a:t>Define Clusters By:</a:t>
            </a:r>
            <a:r>
              <a:rPr lang="fa-IR" sz="1600" dirty="0">
                <a:latin typeface="+mn-lt"/>
                <a:cs typeface="+mn-cs"/>
              </a:rPr>
              <a:t> </a:t>
            </a:r>
            <a:r>
              <a:rPr lang="fa-IR" sz="2000" dirty="0">
                <a:latin typeface="+mn-lt"/>
                <a:cs typeface="+mn-cs"/>
              </a:rPr>
              <a:t>منتقل کنید.</a:t>
            </a:r>
          </a:p>
          <a:p>
            <a:pPr algn="just" rtl="1">
              <a:buClr>
                <a:schemeClr val="accent2"/>
              </a:buClr>
            </a:pPr>
            <a:r>
              <a:rPr lang="fa-IR" sz="2000" dirty="0">
                <a:latin typeface="+mn-lt"/>
                <a:cs typeface="+mn-cs"/>
              </a:rPr>
              <a:t>با انتخاب گزینه </a:t>
            </a:r>
            <a:r>
              <a:rPr lang="en-US" sz="1600" dirty="0">
                <a:latin typeface="+mn-lt"/>
                <a:cs typeface="+mn-cs"/>
              </a:rPr>
              <a:t>Define</a:t>
            </a:r>
            <a:r>
              <a:rPr lang="fa-IR" sz="2000" dirty="0">
                <a:latin typeface="+mn-lt"/>
                <a:cs typeface="+mn-cs"/>
              </a:rPr>
              <a:t> به پنجره آن بروید.</a:t>
            </a:r>
          </a:p>
        </p:txBody>
      </p:sp>
      <p:sp>
        <p:nvSpPr>
          <p:cNvPr id="9"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 ستوني</a:t>
            </a:r>
          </a:p>
        </p:txBody>
      </p:sp>
      <p:pic>
        <p:nvPicPr>
          <p:cNvPr id="11" name="Picture 10" descr="13.jpg"/>
          <p:cNvPicPr>
            <a:picLocks noChangeAspect="1"/>
          </p:cNvPicPr>
          <p:nvPr/>
        </p:nvPicPr>
        <p:blipFill>
          <a:blip r:embed="rId2" cstate="print"/>
          <a:stretch>
            <a:fillRect/>
          </a:stretch>
        </p:blipFill>
        <p:spPr>
          <a:xfrm>
            <a:off x="533390" y="2043127"/>
            <a:ext cx="2609850" cy="3457575"/>
          </a:xfrm>
          <a:prstGeom prst="rect">
            <a:avLst/>
          </a:prstGeom>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92A5786-7A52-4880-AC7A-205A7D9BAC68}" type="slidenum">
              <a:rPr lang="ar-SA"/>
              <a:pPr/>
              <a:t>34</a:t>
            </a:fld>
            <a:endParaRPr lang="en-US"/>
          </a:p>
        </p:txBody>
      </p:sp>
      <p:sp>
        <p:nvSpPr>
          <p:cNvPr id="193539" name="Rectangle 3"/>
          <p:cNvSpPr>
            <a:spLocks noGrp="1" noChangeArrowheads="1"/>
          </p:cNvSpPr>
          <p:nvPr>
            <p:ph type="body" idx="1"/>
          </p:nvPr>
        </p:nvSpPr>
        <p:spPr>
          <a:xfrm>
            <a:off x="4786314" y="1733552"/>
            <a:ext cx="3848072" cy="4552968"/>
          </a:xfrm>
        </p:spPr>
        <p:txBody>
          <a:bodyPr/>
          <a:lstStyle/>
          <a:p>
            <a:pPr marL="0" indent="0" algn="just" rtl="1">
              <a:lnSpc>
                <a:spcPct val="80000"/>
              </a:lnSpc>
              <a:buNone/>
            </a:pPr>
            <a:r>
              <a:rPr lang="fa-IR" sz="2000" dirty="0"/>
              <a:t>در هر یک از نمودارهای ستونی به طور پیش فرض گزینه </a:t>
            </a:r>
            <a:r>
              <a:rPr lang="en-US" sz="1600" dirty="0"/>
              <a:t>N of Case</a:t>
            </a:r>
            <a:r>
              <a:rPr lang="fa-IR" sz="1600" dirty="0"/>
              <a:t> </a:t>
            </a:r>
            <a:r>
              <a:rPr lang="fa-IR" sz="2000" dirty="0"/>
              <a:t>که تعداد نمونه را به عنوان فراوانی ستونها در نظر می‌گیرد، انتخاب شده است.</a:t>
            </a:r>
          </a:p>
          <a:p>
            <a:pPr marL="0" indent="0" algn="just" rtl="1">
              <a:lnSpc>
                <a:spcPct val="80000"/>
              </a:lnSpc>
              <a:buNone/>
            </a:pPr>
            <a:r>
              <a:rPr lang="fa-IR" sz="2000" dirty="0"/>
              <a:t>اگر می‌خواهید ستونها، فراوانی درصدی باشند، گزینه </a:t>
            </a:r>
            <a:r>
              <a:rPr lang="en-US" sz="1600" dirty="0"/>
              <a:t>% of case</a:t>
            </a:r>
            <a:r>
              <a:rPr lang="fa-IR" sz="1600" dirty="0"/>
              <a:t> </a:t>
            </a:r>
            <a:r>
              <a:rPr lang="fa-IR" sz="2000" dirty="0"/>
              <a:t>را انتخاب کنید.</a:t>
            </a:r>
          </a:p>
          <a:p>
            <a:pPr marL="0" indent="0" algn="just" rtl="1">
              <a:lnSpc>
                <a:spcPct val="80000"/>
              </a:lnSpc>
              <a:buNone/>
            </a:pPr>
            <a:r>
              <a:rPr lang="fa-IR" sz="2000" dirty="0"/>
              <a:t>اگر می‌خواهید ستونها، فراوانی تجمعی باشند گزینه </a:t>
            </a:r>
            <a:r>
              <a:rPr lang="en-US" sz="1600" dirty="0" err="1"/>
              <a:t>cum.n</a:t>
            </a:r>
            <a:r>
              <a:rPr lang="en-US" sz="1600" dirty="0"/>
              <a:t> of case</a:t>
            </a:r>
            <a:r>
              <a:rPr lang="fa-IR" sz="1600" dirty="0"/>
              <a:t> </a:t>
            </a:r>
            <a:r>
              <a:rPr lang="fa-IR" sz="2000" dirty="0"/>
              <a:t>را انتخاب کنید.</a:t>
            </a:r>
          </a:p>
          <a:p>
            <a:pPr marL="0" indent="0" algn="just" rtl="1">
              <a:lnSpc>
                <a:spcPct val="80000"/>
              </a:lnSpc>
              <a:buNone/>
            </a:pPr>
            <a:r>
              <a:rPr lang="fa-IR" sz="2000" dirty="0"/>
              <a:t>اگر می‌خواهید ستونها، فراوانی تجمعی نسبی</a:t>
            </a:r>
          </a:p>
          <a:p>
            <a:pPr marL="0" indent="0" algn="just">
              <a:lnSpc>
                <a:spcPct val="80000"/>
              </a:lnSpc>
              <a:buNone/>
            </a:pPr>
            <a:r>
              <a:rPr lang="fa-IR" sz="2000" dirty="0"/>
              <a:t>باشند گزینه </a:t>
            </a:r>
            <a:r>
              <a:rPr lang="en-US" sz="1600" dirty="0"/>
              <a:t>cum.% of case</a:t>
            </a:r>
            <a:r>
              <a:rPr lang="fa-IR" sz="1600" dirty="0"/>
              <a:t> </a:t>
            </a:r>
            <a:r>
              <a:rPr lang="fa-IR" sz="2000" dirty="0"/>
              <a:t>را انتخاب کنید.</a:t>
            </a:r>
          </a:p>
          <a:p>
            <a:pPr marL="0" indent="0" algn="just" rtl="1">
              <a:lnSpc>
                <a:spcPct val="80000"/>
              </a:lnSpc>
              <a:buNone/>
            </a:pPr>
            <a:r>
              <a:rPr lang="fa-IR" sz="2000" dirty="0"/>
              <a:t>اگر می‌خواهید ستونها، </a:t>
            </a:r>
            <a:r>
              <a:rPr lang="fa-IR" sz="2000" i="1" dirty="0"/>
              <a:t>میانگین</a:t>
            </a:r>
            <a:r>
              <a:rPr lang="fa-IR" sz="2000" dirty="0"/>
              <a:t> متغیر دیگری باشند گزینه </a:t>
            </a:r>
            <a:r>
              <a:rPr lang="en-US" sz="1600" dirty="0"/>
              <a:t>other summary function</a:t>
            </a:r>
            <a:r>
              <a:rPr lang="fa-IR" sz="1600" dirty="0"/>
              <a:t> </a:t>
            </a:r>
            <a:r>
              <a:rPr lang="fa-IR" sz="2000" dirty="0"/>
              <a:t>را انتخاب و در پنجره آن متغیر مورد نظرتان را وارد کنید.</a:t>
            </a:r>
          </a:p>
          <a:p>
            <a:pPr marL="0" indent="0" algn="just" rtl="1">
              <a:lnSpc>
                <a:spcPct val="80000"/>
              </a:lnSpc>
              <a:buNone/>
            </a:pPr>
            <a:r>
              <a:rPr lang="fa-IR" sz="2000" dirty="0"/>
              <a:t>اگر به جای </a:t>
            </a:r>
            <a:r>
              <a:rPr lang="fa-IR" sz="2000" i="1" dirty="0"/>
              <a:t>میانگین</a:t>
            </a:r>
            <a:r>
              <a:rPr lang="fa-IR" sz="2000" dirty="0"/>
              <a:t> متغیر دیگر، می‌خواهید آماره دیگری (مانند </a:t>
            </a:r>
            <a:r>
              <a:rPr lang="fa-IR" sz="2000" i="1" dirty="0"/>
              <a:t>میانه </a:t>
            </a:r>
            <a:r>
              <a:rPr lang="fa-IR" sz="2000" dirty="0"/>
              <a:t>و </a:t>
            </a:r>
            <a:r>
              <a:rPr lang="fa-IR" sz="2000" i="1" dirty="0"/>
              <a:t>واریانس</a:t>
            </a:r>
            <a:r>
              <a:rPr lang="fa-IR" sz="2000" dirty="0"/>
              <a:t> و ...) انتخاب کنید گزینه</a:t>
            </a:r>
            <a:r>
              <a:rPr lang="en-US" sz="1600" dirty="0"/>
              <a:t>change statistics...</a:t>
            </a:r>
            <a:r>
              <a:rPr lang="fa-IR" sz="1600" dirty="0"/>
              <a:t>  </a:t>
            </a:r>
            <a:r>
              <a:rPr lang="fa-IR" sz="2000" dirty="0"/>
              <a:t>را فشار دهید و در پنجره آن یک گزینه را انتخاب کنید. </a:t>
            </a:r>
            <a:endParaRPr lang="en-US" sz="2000" dirty="0"/>
          </a:p>
        </p:txBody>
      </p:sp>
      <p:sp>
        <p:nvSpPr>
          <p:cNvPr id="8"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 ستوني</a:t>
            </a:r>
          </a:p>
        </p:txBody>
      </p:sp>
      <p:pic>
        <p:nvPicPr>
          <p:cNvPr id="10" name="Picture 9" descr="14.jpg"/>
          <p:cNvPicPr>
            <a:picLocks noChangeAspect="1"/>
          </p:cNvPicPr>
          <p:nvPr/>
        </p:nvPicPr>
        <p:blipFill>
          <a:blip r:embed="rId3" cstate="print"/>
          <a:stretch>
            <a:fillRect/>
          </a:stretch>
        </p:blipFill>
        <p:spPr>
          <a:xfrm>
            <a:off x="357158" y="1785927"/>
            <a:ext cx="3857652" cy="4520798"/>
          </a:xfrm>
          <a:prstGeom prst="rect">
            <a:avLst/>
          </a:prstGeom>
        </p:spPr>
      </p:pic>
      <p:sp>
        <p:nvSpPr>
          <p:cNvPr id="11" name="AutoShape 8">
            <a:hlinkClick r:id="rId4"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833AE40-765B-4B0B-B8E7-9C57FEBA69E4}" type="slidenum">
              <a:rPr lang="ar-SA"/>
              <a:pPr/>
              <a:t>35</a:t>
            </a:fld>
            <a:endParaRPr lang="en-US"/>
          </a:p>
        </p:txBody>
      </p:sp>
      <p:sp>
        <p:nvSpPr>
          <p:cNvPr id="142339" name="Rectangle 3"/>
          <p:cNvSpPr>
            <a:spLocks noGrp="1" noChangeArrowheads="1"/>
          </p:cNvSpPr>
          <p:nvPr>
            <p:ph type="body" idx="1"/>
          </p:nvPr>
        </p:nvSpPr>
        <p:spPr>
          <a:xfrm>
            <a:off x="3786182" y="2105028"/>
            <a:ext cx="4451356" cy="3038484"/>
          </a:xfrm>
        </p:spPr>
        <p:txBody>
          <a:bodyPr/>
          <a:lstStyle/>
          <a:p>
            <a:pPr marL="0" indent="0" algn="just" rtl="1">
              <a:lnSpc>
                <a:spcPct val="80000"/>
              </a:lnSpc>
              <a:buNone/>
            </a:pPr>
            <a:r>
              <a:rPr lang="fa-IR" sz="2000" b="1" dirty="0">
                <a:ln>
                  <a:solidFill>
                    <a:schemeClr val="accent3"/>
                  </a:solidFill>
                </a:ln>
              </a:rPr>
              <a:t>نمودار خطی </a:t>
            </a:r>
            <a:r>
              <a:rPr lang="fa-IR" sz="2000" dirty="0"/>
              <a:t>( </a:t>
            </a:r>
            <a:r>
              <a:rPr lang="en-US" sz="1600" dirty="0"/>
              <a:t>line chart</a:t>
            </a:r>
            <a:r>
              <a:rPr lang="fa-IR" sz="2000" dirty="0"/>
              <a:t>)- این نمودار به سه شکل زیر وجود دارد:  </a:t>
            </a:r>
          </a:p>
          <a:p>
            <a:pPr algn="just" rtl="1">
              <a:lnSpc>
                <a:spcPct val="80000"/>
              </a:lnSpc>
              <a:buNone/>
            </a:pPr>
            <a:r>
              <a:rPr lang="fa-IR" sz="2000" dirty="0"/>
              <a:t> 1- نمودار ساده (</a:t>
            </a:r>
            <a:r>
              <a:rPr lang="en-US" sz="1600" dirty="0"/>
              <a:t>simple</a:t>
            </a:r>
            <a:r>
              <a:rPr lang="fa-IR" sz="2000" dirty="0"/>
              <a:t>).</a:t>
            </a:r>
          </a:p>
          <a:p>
            <a:pPr marL="0" indent="0" algn="just" rtl="1">
              <a:lnSpc>
                <a:spcPct val="80000"/>
              </a:lnSpc>
              <a:buNone/>
            </a:pPr>
            <a:r>
              <a:rPr lang="fa-IR" sz="2000" dirty="0"/>
              <a:t> 2- چند گانه</a:t>
            </a:r>
            <a:r>
              <a:rPr lang="en-US" sz="2000" dirty="0"/>
              <a:t> </a:t>
            </a:r>
            <a:r>
              <a:rPr lang="fa-IR" sz="2000" dirty="0"/>
              <a:t>(</a:t>
            </a:r>
            <a:r>
              <a:rPr lang="en-US" sz="1600" dirty="0"/>
              <a:t>multiple</a:t>
            </a:r>
            <a:r>
              <a:rPr lang="fa-IR" sz="2000" dirty="0"/>
              <a:t>) که برای نمایش توزیع دو متغیر نسبت به هم استفاده می شود. </a:t>
            </a:r>
          </a:p>
          <a:p>
            <a:pPr marL="0" indent="0" algn="just" rtl="1">
              <a:lnSpc>
                <a:spcPct val="80000"/>
              </a:lnSpc>
              <a:buNone/>
            </a:pPr>
            <a:r>
              <a:rPr lang="fa-IR" sz="2000" dirty="0"/>
              <a:t> 3- تکه خطی (</a:t>
            </a:r>
            <a:r>
              <a:rPr lang="en-US" sz="1600" dirty="0"/>
              <a:t>drop - line</a:t>
            </a:r>
            <a:r>
              <a:rPr lang="fa-IR" sz="2000" dirty="0"/>
              <a:t>)</a:t>
            </a:r>
            <a:r>
              <a:rPr lang="en-US" sz="2000" dirty="0"/>
              <a:t>  </a:t>
            </a:r>
            <a:r>
              <a:rPr lang="fa-IR" sz="2000" dirty="0"/>
              <a:t>که کمینه و بیشینه دو متغیر نسبت به هم را نمایش میدهد. </a:t>
            </a:r>
          </a:p>
          <a:p>
            <a:pPr marL="0" indent="0" algn="just" rtl="1">
              <a:lnSpc>
                <a:spcPct val="80000"/>
              </a:lnSpc>
              <a:buNone/>
            </a:pPr>
            <a:r>
              <a:rPr lang="fa-IR" sz="2000" dirty="0"/>
              <a:t>ابتدا در بخش </a:t>
            </a:r>
            <a:r>
              <a:rPr lang="en-US" sz="1600" dirty="0"/>
              <a:t>Data in chart Are</a:t>
            </a:r>
            <a:r>
              <a:rPr lang="fa-IR" sz="1600" dirty="0"/>
              <a:t> </a:t>
            </a:r>
            <a:r>
              <a:rPr lang="fa-IR" sz="2000" dirty="0"/>
              <a:t>محور نمودار را انتخاب نمایید.</a:t>
            </a:r>
          </a:p>
          <a:p>
            <a:pPr marL="0" indent="0" algn="just">
              <a:lnSpc>
                <a:spcPct val="80000"/>
              </a:lnSpc>
              <a:buNone/>
            </a:pPr>
            <a:r>
              <a:rPr lang="fa-IR" sz="2000" dirty="0"/>
              <a:t>با انتخاب گزینه </a:t>
            </a:r>
            <a:r>
              <a:rPr lang="en-US" sz="1600" dirty="0"/>
              <a:t>Define</a:t>
            </a:r>
            <a:r>
              <a:rPr lang="fa-IR" sz="2000" dirty="0"/>
              <a:t> مانند قبل متغیر مورد نظر وگزينه هاي مناسب را انتخاب كنيد تا یک نمودار خطی  رسم شود.</a:t>
            </a:r>
            <a:endParaRPr lang="en-US" sz="2000" dirty="0"/>
          </a:p>
        </p:txBody>
      </p:sp>
      <p:sp>
        <p:nvSpPr>
          <p:cNvPr id="9"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 خطي</a:t>
            </a:r>
          </a:p>
        </p:txBody>
      </p:sp>
      <p:pic>
        <p:nvPicPr>
          <p:cNvPr id="10" name="Picture 9" descr="15.jpg"/>
          <p:cNvPicPr>
            <a:picLocks noChangeAspect="1"/>
          </p:cNvPicPr>
          <p:nvPr/>
        </p:nvPicPr>
        <p:blipFill>
          <a:blip r:embed="rId2" cstate="print"/>
          <a:stretch>
            <a:fillRect/>
          </a:stretch>
        </p:blipFill>
        <p:spPr>
          <a:xfrm>
            <a:off x="714348" y="2000240"/>
            <a:ext cx="2581275" cy="3438525"/>
          </a:xfrm>
          <a:prstGeom prst="rect">
            <a:avLst/>
          </a:prstGeom>
        </p:spPr>
      </p:pic>
      <p:sp>
        <p:nvSpPr>
          <p:cNvPr id="11"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4598ACF-DEC9-44E7-B10E-D6B988C8F965}" type="slidenum">
              <a:rPr lang="ar-SA"/>
              <a:pPr/>
              <a:t>36</a:t>
            </a:fld>
            <a:endParaRPr lang="en-US"/>
          </a:p>
        </p:txBody>
      </p:sp>
      <p:sp>
        <p:nvSpPr>
          <p:cNvPr id="143363" name="Rectangle 3"/>
          <p:cNvSpPr>
            <a:spLocks noGrp="1" noChangeArrowheads="1"/>
          </p:cNvSpPr>
          <p:nvPr>
            <p:ph type="body" idx="1"/>
          </p:nvPr>
        </p:nvSpPr>
        <p:spPr>
          <a:xfrm>
            <a:off x="4071934" y="2114552"/>
            <a:ext cx="4314828" cy="3243274"/>
          </a:xfrm>
        </p:spPr>
        <p:txBody>
          <a:bodyPr/>
          <a:lstStyle/>
          <a:p>
            <a:pPr marL="0" indent="0" algn="just" rtl="1">
              <a:lnSpc>
                <a:spcPct val="80000"/>
              </a:lnSpc>
              <a:buNone/>
            </a:pPr>
            <a:r>
              <a:rPr lang="fa-IR" sz="2000" b="1" dirty="0">
                <a:ln>
                  <a:solidFill>
                    <a:schemeClr val="accent3"/>
                  </a:solidFill>
                </a:ln>
              </a:rPr>
              <a:t>نمودار سطحی </a:t>
            </a:r>
            <a:r>
              <a:rPr lang="fa-IR" sz="2000" dirty="0"/>
              <a:t>(</a:t>
            </a:r>
            <a:r>
              <a:rPr lang="en-US" sz="1600" dirty="0"/>
              <a:t>area chart</a:t>
            </a:r>
            <a:r>
              <a:rPr lang="fa-IR" sz="2000" dirty="0"/>
              <a:t>)- مانند نمودار خطی است که بجای خطوط نواحی مربوط به متغیر نمایش داده می شود.</a:t>
            </a:r>
          </a:p>
          <a:p>
            <a:pPr marL="0" indent="0" algn="just" rtl="1">
              <a:lnSpc>
                <a:spcPct val="80000"/>
              </a:lnSpc>
              <a:buNone/>
            </a:pPr>
            <a:r>
              <a:rPr lang="fa-IR" sz="2000" dirty="0"/>
              <a:t>از منوی اصلی گزینه </a:t>
            </a:r>
            <a:r>
              <a:rPr lang="en-US" sz="2000" dirty="0"/>
              <a:t> </a:t>
            </a:r>
            <a:r>
              <a:rPr lang="en-US" sz="1600" dirty="0"/>
              <a:t>Graphs</a:t>
            </a:r>
            <a:r>
              <a:rPr lang="fa-IR" sz="2000" dirty="0"/>
              <a:t> را انتخاب کنید و گزینه </a:t>
            </a:r>
            <a:r>
              <a:rPr lang="en-US" sz="1600" dirty="0"/>
              <a:t>Area </a:t>
            </a:r>
            <a:r>
              <a:rPr lang="fa-IR" sz="2000" dirty="0"/>
              <a:t> را کلیک کنید تا پنجره </a:t>
            </a:r>
            <a:r>
              <a:rPr lang="en-US" sz="1600" dirty="0"/>
              <a:t>Area Chart</a:t>
            </a:r>
            <a:r>
              <a:rPr lang="fa-IR" sz="1600" dirty="0"/>
              <a:t> </a:t>
            </a:r>
            <a:r>
              <a:rPr lang="fa-IR" sz="2000" dirty="0"/>
              <a:t>باز شود</a:t>
            </a:r>
            <a:r>
              <a:rPr lang="en-US" sz="2000" dirty="0"/>
              <a:t>.</a:t>
            </a:r>
          </a:p>
          <a:p>
            <a:pPr marL="0" indent="0" algn="just" rtl="1">
              <a:lnSpc>
                <a:spcPct val="80000"/>
              </a:lnSpc>
              <a:buNone/>
            </a:pPr>
            <a:r>
              <a:rPr lang="fa-IR" sz="2000" dirty="0"/>
              <a:t>در این پنجره اگر گزینه </a:t>
            </a:r>
            <a:r>
              <a:rPr lang="en-US" sz="1600" dirty="0"/>
              <a:t>Simple</a:t>
            </a:r>
            <a:r>
              <a:rPr lang="fa-IR" sz="2000" dirty="0"/>
              <a:t> را انتخاب کنید می‌توانید برای یک متغیر نمودار سطحی رسم کنید.</a:t>
            </a:r>
          </a:p>
          <a:p>
            <a:pPr marL="0" indent="0" algn="just" rtl="1">
              <a:lnSpc>
                <a:spcPct val="80000"/>
              </a:lnSpc>
              <a:buNone/>
            </a:pPr>
            <a:r>
              <a:rPr lang="fa-IR" sz="2000" dirty="0"/>
              <a:t>اگر گزینه </a:t>
            </a:r>
            <a:r>
              <a:rPr lang="en-US" sz="1600" dirty="0"/>
              <a:t>Stacked</a:t>
            </a:r>
            <a:r>
              <a:rPr lang="en-US" sz="2000" dirty="0"/>
              <a:t> </a:t>
            </a:r>
            <a:r>
              <a:rPr lang="fa-IR" sz="2000" dirty="0"/>
              <a:t>  را انتخاب کنید می‌توانید برای دو  متغیر و به صورت پشته ای این نمودار را رسم کنید.</a:t>
            </a:r>
          </a:p>
          <a:p>
            <a:pPr marL="0" indent="0" algn="just" rtl="1">
              <a:lnSpc>
                <a:spcPct val="80000"/>
              </a:lnSpc>
              <a:buNone/>
            </a:pPr>
            <a:r>
              <a:rPr lang="fa-IR" sz="2000" dirty="0"/>
              <a:t>با انتخاب گزینه </a:t>
            </a:r>
            <a:r>
              <a:rPr lang="en-US" sz="1600" dirty="0"/>
              <a:t>Define</a:t>
            </a:r>
            <a:r>
              <a:rPr lang="fa-IR" sz="2000" dirty="0"/>
              <a:t> و انتخاب متغیر مورد نظر می‌توانید نمودار سطحی  رسم کنید.</a:t>
            </a:r>
            <a:endParaRPr lang="en-US" sz="2000" dirty="0"/>
          </a:p>
        </p:txBody>
      </p:sp>
      <p:pic>
        <p:nvPicPr>
          <p:cNvPr id="143372" name="Picture 12" descr="See it in SPSS - SPSS 15 copy"/>
          <p:cNvPicPr>
            <a:picLocks noChangeAspect="1" noChangeArrowheads="1"/>
          </p:cNvPicPr>
          <p:nvPr/>
        </p:nvPicPr>
        <p:blipFill>
          <a:blip r:embed="rId2" cstate="print"/>
          <a:srcRect/>
          <a:stretch>
            <a:fillRect/>
          </a:stretch>
        </p:blipFill>
        <p:spPr bwMode="auto">
          <a:xfrm>
            <a:off x="304800" y="228600"/>
            <a:ext cx="2971800" cy="1143000"/>
          </a:xfrm>
          <a:prstGeom prst="rect">
            <a:avLst/>
          </a:prstGeom>
          <a:noFill/>
        </p:spPr>
      </p:pic>
      <p:sp>
        <p:nvSpPr>
          <p:cNvPr id="9"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 سطحي</a:t>
            </a:r>
          </a:p>
        </p:txBody>
      </p:sp>
      <p:pic>
        <p:nvPicPr>
          <p:cNvPr id="12" name="Picture 11" descr="16.jpg"/>
          <p:cNvPicPr>
            <a:picLocks noChangeAspect="1"/>
          </p:cNvPicPr>
          <p:nvPr/>
        </p:nvPicPr>
        <p:blipFill>
          <a:blip r:embed="rId3" cstate="print"/>
          <a:stretch>
            <a:fillRect/>
          </a:stretch>
        </p:blipFill>
        <p:spPr>
          <a:xfrm>
            <a:off x="1000100" y="2138374"/>
            <a:ext cx="2609850" cy="2933700"/>
          </a:xfrm>
          <a:prstGeom prst="rect">
            <a:avLst/>
          </a:prstGeom>
        </p:spPr>
      </p:pic>
      <p:sp>
        <p:nvSpPr>
          <p:cNvPr id="13" name="AutoShape 8">
            <a:hlinkClick r:id="rId4"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DE8C5B2-F8EF-4739-88D7-3D42B46A0D2E}" type="slidenum">
              <a:rPr lang="ar-SA"/>
              <a:pPr/>
              <a:t>37</a:t>
            </a:fld>
            <a:endParaRPr lang="en-US"/>
          </a:p>
        </p:txBody>
      </p:sp>
      <p:sp>
        <p:nvSpPr>
          <p:cNvPr id="140291" name="Rectangle 3"/>
          <p:cNvSpPr>
            <a:spLocks noGrp="1" noChangeArrowheads="1"/>
          </p:cNvSpPr>
          <p:nvPr>
            <p:ph type="body" idx="1"/>
          </p:nvPr>
        </p:nvSpPr>
        <p:spPr>
          <a:xfrm>
            <a:off x="4929190" y="1571612"/>
            <a:ext cx="3643338" cy="3071834"/>
          </a:xfrm>
        </p:spPr>
        <p:txBody>
          <a:bodyPr/>
          <a:lstStyle/>
          <a:p>
            <a:pPr marL="0" indent="0" algn="just">
              <a:lnSpc>
                <a:spcPct val="90000"/>
              </a:lnSpc>
              <a:buNone/>
            </a:pPr>
            <a:r>
              <a:rPr lang="fa-IR" sz="1800" b="1" dirty="0">
                <a:ln>
                  <a:solidFill>
                    <a:schemeClr val="accent3"/>
                  </a:solidFill>
                </a:ln>
              </a:rPr>
              <a:t>نمودار دایره‌ای</a:t>
            </a:r>
            <a:r>
              <a:rPr lang="fa-IR" sz="1800" dirty="0">
                <a:ln>
                  <a:solidFill>
                    <a:schemeClr val="accent3"/>
                  </a:solidFill>
                </a:ln>
              </a:rPr>
              <a:t> </a:t>
            </a:r>
            <a:r>
              <a:rPr lang="fa-IR" sz="1800" dirty="0"/>
              <a:t>(</a:t>
            </a:r>
            <a:r>
              <a:rPr lang="en-US" sz="1400" dirty="0"/>
              <a:t>pie chart</a:t>
            </a:r>
            <a:r>
              <a:rPr lang="fa-IR" sz="1800" dirty="0"/>
              <a:t>)- از این نمودار برای نمایش وضعیت متغیرهای کیفی استفاده می‌کنیم هر چند در مواردی برای متغیرهای دیگر نیز استفاده می‌شود. </a:t>
            </a:r>
            <a:endParaRPr lang="en-US" sz="1800" dirty="0"/>
          </a:p>
          <a:p>
            <a:pPr marL="0" indent="0" algn="just">
              <a:lnSpc>
                <a:spcPct val="90000"/>
              </a:lnSpc>
              <a:buNone/>
            </a:pPr>
            <a:r>
              <a:rPr lang="fa-IR" sz="1800" dirty="0"/>
              <a:t>از منوی اصلی گزینه </a:t>
            </a:r>
            <a:r>
              <a:rPr lang="en-US" sz="1800" dirty="0"/>
              <a:t> </a:t>
            </a:r>
            <a:r>
              <a:rPr lang="en-US" sz="1400" dirty="0"/>
              <a:t>Graphs</a:t>
            </a:r>
            <a:r>
              <a:rPr lang="fa-IR" sz="1800" dirty="0"/>
              <a:t> را انتخاب کنید و گزینه </a:t>
            </a:r>
            <a:r>
              <a:rPr lang="en-US" sz="1400" dirty="0"/>
              <a:t>Pie</a:t>
            </a:r>
            <a:r>
              <a:rPr lang="fa-IR" sz="1800" dirty="0"/>
              <a:t> را کلیک کنید تا پنجره </a:t>
            </a:r>
            <a:r>
              <a:rPr lang="en-US" sz="1400" dirty="0"/>
              <a:t>Pie</a:t>
            </a:r>
            <a:r>
              <a:rPr lang="en-US" sz="1800" dirty="0"/>
              <a:t> </a:t>
            </a:r>
            <a:r>
              <a:rPr lang="en-US" sz="1400" dirty="0"/>
              <a:t>Chart</a:t>
            </a:r>
            <a:r>
              <a:rPr lang="fa-IR" sz="1800" dirty="0"/>
              <a:t> (شكل سمت راست) باز شود. كافي است كليد </a:t>
            </a:r>
            <a:r>
              <a:rPr lang="en-US" sz="1400" dirty="0"/>
              <a:t>Define</a:t>
            </a:r>
            <a:r>
              <a:rPr lang="fa-IR" sz="1400" dirty="0"/>
              <a:t> </a:t>
            </a:r>
            <a:r>
              <a:rPr lang="fa-IR" sz="1800" dirty="0"/>
              <a:t>را كليك كنيد تا كادر محاوره سمت چپ باز شود.</a:t>
            </a:r>
          </a:p>
          <a:p>
            <a:pPr marL="0" indent="0" algn="just">
              <a:lnSpc>
                <a:spcPct val="80000"/>
              </a:lnSpc>
              <a:buNone/>
            </a:pPr>
            <a:r>
              <a:rPr lang="fa-IR" sz="1800" dirty="0"/>
              <a:t>در اين كادر محاوره متغير مورد نظر را به كادر </a:t>
            </a:r>
            <a:r>
              <a:rPr lang="en-US" sz="1400" dirty="0" err="1"/>
              <a:t>Defin</a:t>
            </a:r>
            <a:r>
              <a:rPr lang="en-US" sz="1400" dirty="0"/>
              <a:t> Slices By: </a:t>
            </a:r>
            <a:r>
              <a:rPr lang="fa-IR" sz="1800" dirty="0"/>
              <a:t> ببريد و گزينه مناسب را انتخاب كنيد. در ادامه كليد</a:t>
            </a:r>
            <a:r>
              <a:rPr lang="en-US" sz="1400" dirty="0"/>
              <a:t>OK </a:t>
            </a:r>
            <a:r>
              <a:rPr lang="fa-IR" sz="1400" dirty="0"/>
              <a:t> </a:t>
            </a:r>
            <a:r>
              <a:rPr lang="fa-IR" sz="1800" dirty="0"/>
              <a:t>را انتخاب كنيد تا نمودار </a:t>
            </a:r>
          </a:p>
          <a:p>
            <a:pPr marL="0" indent="0" algn="just">
              <a:lnSpc>
                <a:spcPct val="80000"/>
              </a:lnSpc>
              <a:buNone/>
            </a:pPr>
            <a:r>
              <a:rPr lang="fa-IR" sz="1800" dirty="0"/>
              <a:t>    دايره اي رسم شود.</a:t>
            </a:r>
            <a:endParaRPr lang="en-US" sz="1800" dirty="0"/>
          </a:p>
        </p:txBody>
      </p:sp>
      <p:sp>
        <p:nvSpPr>
          <p:cNvPr id="140298" name="AutoShape 10">
            <a:hlinkClick r:id="rId2" action="ppaction://hlinksldjump" highlightClick="1"/>
          </p:cNvPr>
          <p:cNvSpPr>
            <a:spLocks noChangeArrowheads="1"/>
          </p:cNvSpPr>
          <p:nvPr/>
        </p:nvSpPr>
        <p:spPr bwMode="auto">
          <a:xfrm>
            <a:off x="762000" y="5943600"/>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10"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 دايره اي</a:t>
            </a:r>
          </a:p>
        </p:txBody>
      </p:sp>
      <p:pic>
        <p:nvPicPr>
          <p:cNvPr id="12" name="Picture 11" descr="10.jpg"/>
          <p:cNvPicPr>
            <a:picLocks noChangeAspect="1"/>
          </p:cNvPicPr>
          <p:nvPr/>
        </p:nvPicPr>
        <p:blipFill>
          <a:blip r:embed="rId3" cstate="print"/>
          <a:stretch>
            <a:fillRect/>
          </a:stretch>
        </p:blipFill>
        <p:spPr>
          <a:xfrm>
            <a:off x="5500695" y="4643446"/>
            <a:ext cx="2357454" cy="1623448"/>
          </a:xfrm>
          <a:prstGeom prst="rect">
            <a:avLst/>
          </a:prstGeom>
        </p:spPr>
      </p:pic>
      <p:pic>
        <p:nvPicPr>
          <p:cNvPr id="13" name="Picture 12" descr="11.jpg"/>
          <p:cNvPicPr>
            <a:picLocks noChangeAspect="1"/>
          </p:cNvPicPr>
          <p:nvPr/>
        </p:nvPicPr>
        <p:blipFill>
          <a:blip r:embed="rId4" cstate="print"/>
          <a:stretch>
            <a:fillRect/>
          </a:stretch>
        </p:blipFill>
        <p:spPr>
          <a:xfrm>
            <a:off x="357158" y="1738807"/>
            <a:ext cx="3929090" cy="4597872"/>
          </a:xfrm>
          <a:prstGeom prst="rect">
            <a:avLst/>
          </a:prstGeom>
        </p:spPr>
      </p:pic>
      <p:sp>
        <p:nvSpPr>
          <p:cNvPr id="14" name="AutoShape 8">
            <a:hlinkClick r:id="rId5"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5BCDEA7-8C43-450B-8ECD-143A34662CD7}" type="slidenum">
              <a:rPr lang="ar-SA"/>
              <a:pPr/>
              <a:t>38</a:t>
            </a:fld>
            <a:endParaRPr lang="en-US"/>
          </a:p>
        </p:txBody>
      </p:sp>
      <p:sp>
        <p:nvSpPr>
          <p:cNvPr id="145411" name="Rectangle 3"/>
          <p:cNvSpPr>
            <a:spLocks noGrp="1" noChangeArrowheads="1"/>
          </p:cNvSpPr>
          <p:nvPr>
            <p:ph type="body" idx="1"/>
          </p:nvPr>
        </p:nvSpPr>
        <p:spPr>
          <a:xfrm>
            <a:off x="4260877" y="2095520"/>
            <a:ext cx="4168775" cy="3476620"/>
          </a:xfrm>
        </p:spPr>
        <p:txBody>
          <a:bodyPr/>
          <a:lstStyle/>
          <a:p>
            <a:pPr marL="0" indent="0" algn="just" rtl="1">
              <a:lnSpc>
                <a:spcPct val="90000"/>
              </a:lnSpc>
              <a:buNone/>
            </a:pPr>
            <a:r>
              <a:rPr lang="fa-IR" sz="2000" b="1" dirty="0">
                <a:ln>
                  <a:solidFill>
                    <a:schemeClr val="accent3"/>
                  </a:solidFill>
                </a:ln>
              </a:rPr>
              <a:t>نمودار جعبه ای</a:t>
            </a:r>
            <a:r>
              <a:rPr lang="fa-IR" sz="2000" dirty="0">
                <a:ln>
                  <a:solidFill>
                    <a:schemeClr val="accent3"/>
                  </a:solidFill>
                </a:ln>
              </a:rPr>
              <a:t> </a:t>
            </a:r>
            <a:r>
              <a:rPr lang="fa-IR" sz="2000" dirty="0"/>
              <a:t>(</a:t>
            </a:r>
            <a:r>
              <a:rPr lang="en-US" sz="1600" dirty="0"/>
              <a:t>Box plot</a:t>
            </a:r>
            <a:r>
              <a:rPr lang="fa-IR" sz="2000" dirty="0"/>
              <a:t>) – این نمودار برای نمایش وضعیت متغیرهای کمی بسیار مناسب است زیرا در رسم آن از آماره های میانه، چارکها و مقادیر کمینه و بیشينه یک متغیر استفاده می شود. </a:t>
            </a:r>
          </a:p>
          <a:p>
            <a:pPr marL="0" indent="0" algn="just" rtl="1">
              <a:lnSpc>
                <a:spcPct val="90000"/>
              </a:lnSpc>
              <a:buNone/>
            </a:pPr>
            <a:r>
              <a:rPr lang="fa-IR" sz="2000" dirty="0"/>
              <a:t>این نمودار به صورت ساده (</a:t>
            </a:r>
            <a:r>
              <a:rPr lang="en-US" sz="1600" dirty="0"/>
              <a:t>simple</a:t>
            </a:r>
            <a:r>
              <a:rPr lang="fa-IR" sz="2000" dirty="0"/>
              <a:t>) برای نمایش وضعیت یک متغیر و به صورت خوشه ای (</a:t>
            </a:r>
            <a:r>
              <a:rPr lang="en-US" sz="1600" dirty="0"/>
              <a:t>clustered</a:t>
            </a:r>
            <a:r>
              <a:rPr lang="fa-IR" sz="2000" dirty="0"/>
              <a:t>) برای مقایسه وضعیت دو متغیر در برابر هم استفاده میشود.</a:t>
            </a:r>
            <a:endParaRPr lang="en-US" sz="2000" dirty="0"/>
          </a:p>
          <a:p>
            <a:pPr marL="0" indent="0" algn="just" rtl="1">
              <a:lnSpc>
                <a:spcPct val="90000"/>
              </a:lnSpc>
              <a:buNone/>
            </a:pPr>
            <a:r>
              <a:rPr lang="fa-IR" sz="2000" dirty="0"/>
              <a:t>از منوی اصلی گزینه </a:t>
            </a:r>
            <a:r>
              <a:rPr lang="en-US" sz="2000" dirty="0"/>
              <a:t> </a:t>
            </a:r>
            <a:r>
              <a:rPr lang="en-US" sz="1600" dirty="0"/>
              <a:t>Graphs</a:t>
            </a:r>
            <a:r>
              <a:rPr lang="fa-IR" sz="2000" dirty="0"/>
              <a:t> را انتخاب کنید و گزینه </a:t>
            </a:r>
            <a:r>
              <a:rPr lang="en-US" sz="1600" dirty="0"/>
              <a:t>Box plot</a:t>
            </a:r>
            <a:r>
              <a:rPr lang="fa-IR" sz="1600" dirty="0"/>
              <a:t> </a:t>
            </a:r>
            <a:r>
              <a:rPr lang="fa-IR" sz="2000" dirty="0"/>
              <a:t>را کلیک کنید تا پنجره مربوط به آن باز شود.</a:t>
            </a:r>
            <a:endParaRPr lang="en-US" sz="2000" dirty="0"/>
          </a:p>
        </p:txBody>
      </p:sp>
      <p:sp>
        <p:nvSpPr>
          <p:cNvPr id="9"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 جعبه اي</a:t>
            </a:r>
          </a:p>
        </p:txBody>
      </p:sp>
      <p:pic>
        <p:nvPicPr>
          <p:cNvPr id="11" name="Picture 10" descr="17.jpg"/>
          <p:cNvPicPr>
            <a:picLocks noChangeAspect="1"/>
          </p:cNvPicPr>
          <p:nvPr/>
        </p:nvPicPr>
        <p:blipFill>
          <a:blip r:embed="rId2" cstate="print"/>
          <a:stretch>
            <a:fillRect/>
          </a:stretch>
        </p:blipFill>
        <p:spPr>
          <a:xfrm>
            <a:off x="391233" y="2247904"/>
            <a:ext cx="3323511" cy="3252798"/>
          </a:xfrm>
          <a:prstGeom prst="rect">
            <a:avLst/>
          </a:prstGeom>
          <a:ln>
            <a:solidFill>
              <a:schemeClr val="tx1"/>
            </a:solidFill>
          </a:ln>
        </p:spPr>
      </p:pic>
      <p:sp>
        <p:nvSpPr>
          <p:cNvPr id="12" name="Left Arrow 11"/>
          <p:cNvSpPr/>
          <p:nvPr/>
        </p:nvSpPr>
        <p:spPr>
          <a:xfrm>
            <a:off x="2786050" y="3971629"/>
            <a:ext cx="571504" cy="214314"/>
          </a:xfrm>
          <a:prstGeom prst="leftArrow">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9A51AB9-3075-4DF9-ACDF-30DF5B0252A4}" type="slidenum">
              <a:rPr lang="ar-SA"/>
              <a:pPr/>
              <a:t>39</a:t>
            </a:fld>
            <a:endParaRPr lang="en-US"/>
          </a:p>
        </p:txBody>
      </p:sp>
      <p:sp>
        <p:nvSpPr>
          <p:cNvPr id="146435" name="Rectangle 3"/>
          <p:cNvSpPr>
            <a:spLocks noGrp="1" noChangeArrowheads="1"/>
          </p:cNvSpPr>
          <p:nvPr>
            <p:ph type="body" idx="1"/>
          </p:nvPr>
        </p:nvSpPr>
        <p:spPr>
          <a:xfrm>
            <a:off x="4419600" y="1968519"/>
            <a:ext cx="3779838" cy="3675059"/>
          </a:xfrm>
        </p:spPr>
        <p:txBody>
          <a:bodyPr/>
          <a:lstStyle/>
          <a:p>
            <a:pPr marL="0" indent="0" algn="just" rtl="1">
              <a:lnSpc>
                <a:spcPct val="80000"/>
              </a:lnSpc>
              <a:buNone/>
            </a:pPr>
            <a:r>
              <a:rPr lang="fa-IR" sz="2400" dirty="0"/>
              <a:t>در این پنجره با انتخاب گزینه </a:t>
            </a:r>
            <a:r>
              <a:rPr lang="en-US" sz="1800" dirty="0"/>
              <a:t>Simple</a:t>
            </a:r>
            <a:r>
              <a:rPr lang="fa-IR" sz="1800" dirty="0"/>
              <a:t> </a:t>
            </a:r>
            <a:r>
              <a:rPr lang="fa-IR" sz="2400" dirty="0"/>
              <a:t>می‌توانید یک نمودار جعبه ای برای یک متغیر رسم کنید.</a:t>
            </a:r>
            <a:endParaRPr lang="en-US" sz="2400" dirty="0"/>
          </a:p>
          <a:p>
            <a:pPr marL="0" indent="0" algn="just" rtl="1">
              <a:lnSpc>
                <a:spcPct val="80000"/>
              </a:lnSpc>
              <a:buNone/>
            </a:pPr>
            <a:endParaRPr lang="fa-IR" sz="2400" dirty="0"/>
          </a:p>
          <a:p>
            <a:pPr marL="0" indent="0" algn="just" rtl="1">
              <a:lnSpc>
                <a:spcPct val="80000"/>
              </a:lnSpc>
              <a:buNone/>
            </a:pPr>
            <a:r>
              <a:rPr lang="fa-IR" sz="2400" dirty="0"/>
              <a:t>اگر گزینه </a:t>
            </a:r>
            <a:r>
              <a:rPr lang="en-US" sz="1800" dirty="0"/>
              <a:t>Clustered</a:t>
            </a:r>
            <a:r>
              <a:rPr lang="fa-IR" sz="2400" dirty="0"/>
              <a:t> را انتخاب کنید می‌توانید یک نمودار به صورت خوشه‌ای برای دو یا چند متغیر رسم کنید.</a:t>
            </a:r>
            <a:endParaRPr lang="en-US" sz="2400" dirty="0"/>
          </a:p>
          <a:p>
            <a:pPr marL="0" indent="0" algn="just" rtl="1">
              <a:lnSpc>
                <a:spcPct val="80000"/>
              </a:lnSpc>
              <a:buNone/>
            </a:pPr>
            <a:endParaRPr lang="fa-IR" sz="2400" dirty="0"/>
          </a:p>
          <a:p>
            <a:pPr marL="0" indent="0" algn="just" rtl="1">
              <a:lnSpc>
                <a:spcPct val="80000"/>
              </a:lnSpc>
              <a:buNone/>
            </a:pPr>
            <a:r>
              <a:rPr lang="fa-IR" sz="2400" dirty="0"/>
              <a:t>بر روی گزینه </a:t>
            </a:r>
            <a:r>
              <a:rPr lang="en-US" sz="1800" dirty="0"/>
              <a:t>Define</a:t>
            </a:r>
            <a:r>
              <a:rPr lang="fa-IR" sz="2400" dirty="0"/>
              <a:t> کلیک کنید و سپس با انتخاب متغیرهای مناسب یک نمودار جعبه ای رسم کنید.</a:t>
            </a:r>
            <a:endParaRPr lang="en-US" sz="2400" dirty="0"/>
          </a:p>
        </p:txBody>
      </p:sp>
      <p:sp>
        <p:nvSpPr>
          <p:cNvPr id="9" name="Title 1"/>
          <p:cNvSpPr>
            <a:spLocks noGrp="1"/>
          </p:cNvSpPr>
          <p:nvPr>
            <p:ph type="title"/>
          </p:nvPr>
        </p:nvSpPr>
        <p:spPr>
          <a:xfrm>
            <a:off x="4214810" y="300038"/>
            <a:ext cx="4335590" cy="914384"/>
          </a:xfrm>
        </p:spPr>
        <p:txBody>
          <a:bodyPr>
            <a:normAutofit/>
          </a:bodyPr>
          <a:lstStyle/>
          <a:p>
            <a:r>
              <a:rPr lang="fa-IR" sz="4000" b="1" dirty="0">
                <a:solidFill>
                  <a:schemeClr val="accent1"/>
                </a:solidFill>
                <a:cs typeface="B Titr" pitchFamily="2" charset="-78"/>
              </a:rPr>
              <a:t>نمودار جعبه اي</a:t>
            </a:r>
          </a:p>
        </p:txBody>
      </p:sp>
      <p:pic>
        <p:nvPicPr>
          <p:cNvPr id="11" name="Picture 10" descr="18.jpg"/>
          <p:cNvPicPr>
            <a:picLocks noChangeAspect="1"/>
          </p:cNvPicPr>
          <p:nvPr/>
        </p:nvPicPr>
        <p:blipFill>
          <a:blip r:embed="rId2" cstate="print"/>
          <a:stretch>
            <a:fillRect/>
          </a:stretch>
        </p:blipFill>
        <p:spPr>
          <a:xfrm>
            <a:off x="1214414" y="2128837"/>
            <a:ext cx="2600325" cy="2600325"/>
          </a:xfrm>
          <a:prstGeom prst="rect">
            <a:avLst/>
          </a:prstGeom>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4</a:t>
            </a:fld>
            <a:endParaRPr lang="en-US" dirty="0"/>
          </a:p>
        </p:txBody>
      </p:sp>
      <p:sp>
        <p:nvSpPr>
          <p:cNvPr id="5" name="Content Placeholder 4"/>
          <p:cNvSpPr>
            <a:spLocks noGrp="1"/>
          </p:cNvSpPr>
          <p:nvPr>
            <p:ph sz="quarter" idx="1"/>
          </p:nvPr>
        </p:nvSpPr>
        <p:spPr>
          <a:xfrm>
            <a:off x="301752" y="1643050"/>
            <a:ext cx="8503920" cy="1785950"/>
          </a:xfrm>
        </p:spPr>
        <p:txBody>
          <a:bodyPr>
            <a:normAutofit/>
          </a:bodyPr>
          <a:lstStyle/>
          <a:p>
            <a:pPr algn="just" rtl="1">
              <a:buNone/>
            </a:pPr>
            <a:r>
              <a:rPr lang="fa-IR" sz="2000" dirty="0">
                <a:cs typeface="B Lotus" pitchFamily="2" charset="-78"/>
              </a:rPr>
              <a:t>هنگامی که شما برنامه </a:t>
            </a:r>
            <a:r>
              <a:rPr lang="en-US" sz="1600" dirty="0">
                <a:cs typeface="B Lotus" pitchFamily="2" charset="-78"/>
              </a:rPr>
              <a:t>SPSS</a:t>
            </a:r>
            <a:r>
              <a:rPr lang="fa-IR" sz="1600" dirty="0">
                <a:cs typeface="B Lotus" pitchFamily="2" charset="-78"/>
              </a:rPr>
              <a:t> </a:t>
            </a:r>
            <a:r>
              <a:rPr lang="fa-IR" sz="2000" dirty="0">
                <a:cs typeface="B Lotus" pitchFamily="2" charset="-78"/>
              </a:rPr>
              <a:t>را باز می کنید، به طور همزمان دو پنجره باز می شود. یک پنجره </a:t>
            </a:r>
            <a:r>
              <a:rPr lang="en-US" sz="1600" dirty="0">
                <a:cs typeface="B Lotus" pitchFamily="2" charset="-78"/>
              </a:rPr>
              <a:t>Data Editor</a:t>
            </a:r>
            <a:r>
              <a:rPr lang="fa-IR" sz="1600" dirty="0">
                <a:cs typeface="B Lotus" pitchFamily="2" charset="-78"/>
              </a:rPr>
              <a:t> </a:t>
            </a:r>
            <a:r>
              <a:rPr lang="fa-IR" sz="2000" dirty="0">
                <a:cs typeface="B Lotus" pitchFamily="2" charset="-78"/>
              </a:rPr>
              <a:t>که پنجره اصلی </a:t>
            </a:r>
            <a:r>
              <a:rPr lang="en-US" sz="1400" dirty="0">
                <a:cs typeface="B Lotus" pitchFamily="2" charset="-78"/>
              </a:rPr>
              <a:t>SPSS</a:t>
            </a:r>
            <a:r>
              <a:rPr lang="fa-IR" sz="1400" dirty="0">
                <a:cs typeface="B Lotus" pitchFamily="2" charset="-78"/>
              </a:rPr>
              <a:t> </a:t>
            </a:r>
            <a:r>
              <a:rPr lang="fa-IR" sz="2000" dirty="0">
                <a:cs typeface="B Lotus" pitchFamily="2" charset="-78"/>
              </a:rPr>
              <a:t>است و پنجره دیگر پنجره خروجی ها </a:t>
            </a:r>
            <a:r>
              <a:rPr lang="en-US" sz="1600" dirty="0">
                <a:cs typeface="B Lotus" pitchFamily="2" charset="-78"/>
              </a:rPr>
              <a:t>Viewer</a:t>
            </a:r>
            <a:r>
              <a:rPr lang="fa-IR" sz="1600" dirty="0">
                <a:cs typeface="B Lotus" pitchFamily="2" charset="-78"/>
              </a:rPr>
              <a:t> </a:t>
            </a:r>
            <a:r>
              <a:rPr lang="fa-IR" sz="2000" dirty="0">
                <a:cs typeface="B Lotus" pitchFamily="2" charset="-78"/>
              </a:rPr>
              <a:t>است. این پنجره مانند یک رابط بین نرم افزار و کاربر است. شما وقتی از نرم افزار تقاضائی دارید حاصل عملیاتی که انجام می شود در خروجی به شما گزارش می شود. از ابتدا که با نرم افزار شروع به کار می‌کنید تا زمانی که قصد خروج دارید ، نتایج همه فعالت‌هاي شما در خروجی ثبت می‌شود.</a:t>
            </a:r>
          </a:p>
          <a:p>
            <a:pPr algn="just" rtl="1">
              <a:buNone/>
            </a:pPr>
            <a:endParaRPr lang="fa-IR" sz="2000" dirty="0">
              <a:cs typeface="B Lotus" pitchFamily="2" charset="-78"/>
            </a:endParaRPr>
          </a:p>
        </p:txBody>
      </p:sp>
      <p:sp>
        <p:nvSpPr>
          <p:cNvPr id="6" name="Title 1"/>
          <p:cNvSpPr>
            <a:spLocks noGrp="1"/>
          </p:cNvSpPr>
          <p:nvPr>
            <p:ph type="title"/>
          </p:nvPr>
        </p:nvSpPr>
        <p:spPr>
          <a:xfrm>
            <a:off x="4929190" y="300038"/>
            <a:ext cx="3621210" cy="914384"/>
          </a:xfrm>
        </p:spPr>
        <p:txBody>
          <a:bodyPr>
            <a:normAutofit/>
          </a:bodyPr>
          <a:lstStyle/>
          <a:p>
            <a:r>
              <a:rPr lang="fa-IR" sz="4000" b="1" dirty="0">
                <a:solidFill>
                  <a:schemeClr val="accent1"/>
                </a:solidFill>
                <a:cs typeface="B Titr" pitchFamily="2" charset="-78"/>
              </a:rPr>
              <a:t>پنجره خروجي ها</a:t>
            </a:r>
          </a:p>
        </p:txBody>
      </p:sp>
      <p:pic>
        <p:nvPicPr>
          <p:cNvPr id="7" name="Picture 6" descr="pic 1.jpg"/>
          <p:cNvPicPr>
            <a:picLocks noChangeAspect="1"/>
          </p:cNvPicPr>
          <p:nvPr/>
        </p:nvPicPr>
        <p:blipFill>
          <a:blip r:embed="rId3" cstate="print"/>
          <a:stretch>
            <a:fillRect/>
          </a:stretch>
        </p:blipFill>
        <p:spPr>
          <a:xfrm>
            <a:off x="357158" y="3600598"/>
            <a:ext cx="6143668" cy="2543046"/>
          </a:xfrm>
          <a:prstGeom prst="rect">
            <a:avLst/>
          </a:prstGeom>
        </p:spPr>
      </p:pic>
      <p:sp>
        <p:nvSpPr>
          <p:cNvPr id="8" name="Rounded Rectangle 7"/>
          <p:cNvSpPr/>
          <p:nvPr/>
        </p:nvSpPr>
        <p:spPr>
          <a:xfrm>
            <a:off x="6858016" y="3714752"/>
            <a:ext cx="1857356" cy="2214578"/>
          </a:xfrm>
          <a:prstGeom prst="roundRect">
            <a:avLst>
              <a:gd name="adj" fmla="val 11485"/>
            </a:avLst>
          </a:prstGeom>
          <a:solidFill>
            <a:srgbClr val="F0FCFE"/>
          </a:solidFill>
        </p:spPr>
        <p:style>
          <a:lnRef idx="2">
            <a:schemeClr val="accent4"/>
          </a:lnRef>
          <a:fillRef idx="1">
            <a:schemeClr val="lt1"/>
          </a:fillRef>
          <a:effectRef idx="0">
            <a:schemeClr val="accent4"/>
          </a:effectRef>
          <a:fontRef idx="minor">
            <a:schemeClr val="dk1"/>
          </a:fontRef>
        </p:style>
        <p:txBody>
          <a:bodyPr rtlCol="1" anchor="ctr"/>
          <a:lstStyle/>
          <a:p>
            <a:pPr algn="just" rtl="1"/>
            <a:r>
              <a:rPr lang="fa-IR" dirty="0">
                <a:cs typeface="B Lotus" pitchFamily="2" charset="-78"/>
              </a:rPr>
              <a:t> پنجره خروجی </a:t>
            </a:r>
            <a:r>
              <a:rPr lang="en-US" sz="1600" dirty="0" err="1">
                <a:cs typeface="B Lotus" pitchFamily="2" charset="-78"/>
              </a:rPr>
              <a:t>spss</a:t>
            </a:r>
            <a:r>
              <a:rPr lang="fa-IR" sz="1600" dirty="0">
                <a:cs typeface="B Lotus" pitchFamily="2" charset="-78"/>
              </a:rPr>
              <a:t> </a:t>
            </a:r>
            <a:r>
              <a:rPr lang="fa-IR" dirty="0">
                <a:cs typeface="B Lotus" pitchFamily="2" charset="-78"/>
              </a:rPr>
              <a:t>مخصوص پیغام‌ها، هشدارها ، نتایج حاصل از تحلیل مانند جداول هاي آماری، نمودارها ، متن برنامه ها و غیره است.</a:t>
            </a:r>
            <a:endParaRPr lang="fa-IR" dirty="0"/>
          </a:p>
        </p:txBody>
      </p:sp>
      <p:sp>
        <p:nvSpPr>
          <p:cNvPr id="10" name="AutoShape 9">
            <a:hlinkClick r:id="rId4"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68D668B-6773-4559-AFD0-6DB43D2A5348}" type="slidenum">
              <a:rPr lang="ar-SA"/>
              <a:pPr/>
              <a:t>40</a:t>
            </a:fld>
            <a:endParaRPr lang="en-US"/>
          </a:p>
        </p:txBody>
      </p:sp>
      <p:sp>
        <p:nvSpPr>
          <p:cNvPr id="147460" name="Rectangle 4"/>
          <p:cNvSpPr>
            <a:spLocks noGrp="1" noChangeArrowheads="1"/>
          </p:cNvSpPr>
          <p:nvPr>
            <p:ph type="body" idx="1"/>
          </p:nvPr>
        </p:nvSpPr>
        <p:spPr>
          <a:xfrm>
            <a:off x="4857752" y="2000240"/>
            <a:ext cx="3571900" cy="2857520"/>
          </a:xfrm>
        </p:spPr>
        <p:txBody>
          <a:bodyPr/>
          <a:lstStyle/>
          <a:p>
            <a:pPr marL="0" indent="0" algn="just" rtl="1">
              <a:lnSpc>
                <a:spcPct val="80000"/>
              </a:lnSpc>
              <a:buNone/>
            </a:pPr>
            <a:r>
              <a:rPr lang="fa-IR" sz="2400" b="1" dirty="0">
                <a:ln>
                  <a:solidFill>
                    <a:schemeClr val="accent3"/>
                  </a:solidFill>
                </a:ln>
              </a:rPr>
              <a:t>نمودار مستطیلی </a:t>
            </a:r>
            <a:r>
              <a:rPr lang="fa-IR" sz="2400" dirty="0"/>
              <a:t>(</a:t>
            </a:r>
            <a:r>
              <a:rPr lang="en-US" sz="1800" dirty="0"/>
              <a:t>Histogram</a:t>
            </a:r>
            <a:r>
              <a:rPr lang="fa-IR" sz="2400" dirty="0"/>
              <a:t>) - از این نمودار برای نمایش توزیع متغیرهای کمی استفاده کنید.</a:t>
            </a:r>
          </a:p>
          <a:p>
            <a:pPr marL="0" indent="0" algn="just" rtl="1">
              <a:lnSpc>
                <a:spcPct val="80000"/>
              </a:lnSpc>
              <a:buNone/>
            </a:pPr>
            <a:r>
              <a:rPr lang="fa-IR" sz="2400" dirty="0"/>
              <a:t>از منوی اصلی گزینه </a:t>
            </a:r>
            <a:r>
              <a:rPr lang="en-US" sz="1800" dirty="0"/>
              <a:t>Graphs</a:t>
            </a:r>
            <a:r>
              <a:rPr lang="fa-IR" sz="1800" dirty="0"/>
              <a:t> </a:t>
            </a:r>
            <a:r>
              <a:rPr lang="fa-IR" sz="2400" dirty="0"/>
              <a:t>را انتخاب کنید و گزینه </a:t>
            </a:r>
            <a:r>
              <a:rPr lang="en-US" sz="1800" dirty="0"/>
              <a:t>Histogram</a:t>
            </a:r>
            <a:r>
              <a:rPr lang="fa-IR" sz="1800" dirty="0"/>
              <a:t> </a:t>
            </a:r>
            <a:r>
              <a:rPr lang="fa-IR" sz="2400" dirty="0"/>
              <a:t>را کلیک کنید تا پنجره مربوطه باز شود. </a:t>
            </a:r>
          </a:p>
        </p:txBody>
      </p:sp>
      <p:sp>
        <p:nvSpPr>
          <p:cNvPr id="9" name="Title 1"/>
          <p:cNvSpPr>
            <a:spLocks noGrp="1"/>
          </p:cNvSpPr>
          <p:nvPr>
            <p:ph type="title"/>
          </p:nvPr>
        </p:nvSpPr>
        <p:spPr>
          <a:xfrm>
            <a:off x="2624492" y="300038"/>
            <a:ext cx="5925908" cy="914384"/>
          </a:xfrm>
        </p:spPr>
        <p:txBody>
          <a:bodyPr>
            <a:normAutofit/>
          </a:bodyPr>
          <a:lstStyle/>
          <a:p>
            <a:r>
              <a:rPr lang="fa-IR" sz="4000" b="1" dirty="0">
                <a:solidFill>
                  <a:schemeClr val="accent1"/>
                </a:solidFill>
                <a:cs typeface="B Titr" pitchFamily="2" charset="-78"/>
              </a:rPr>
              <a:t>نمودار مستطيلي(هیستوگرام)</a:t>
            </a:r>
          </a:p>
        </p:txBody>
      </p:sp>
      <p:pic>
        <p:nvPicPr>
          <p:cNvPr id="12" name="Picture 11" descr="17.jpg"/>
          <p:cNvPicPr>
            <a:picLocks noChangeAspect="1"/>
          </p:cNvPicPr>
          <p:nvPr/>
        </p:nvPicPr>
        <p:blipFill>
          <a:blip r:embed="rId2" cstate="print"/>
          <a:stretch>
            <a:fillRect/>
          </a:stretch>
        </p:blipFill>
        <p:spPr>
          <a:xfrm>
            <a:off x="962737" y="2000240"/>
            <a:ext cx="3323511" cy="3252798"/>
          </a:xfrm>
          <a:prstGeom prst="rect">
            <a:avLst/>
          </a:prstGeom>
          <a:ln>
            <a:solidFill>
              <a:schemeClr val="tx1"/>
            </a:solidFill>
          </a:ln>
        </p:spPr>
      </p:pic>
      <p:sp>
        <p:nvSpPr>
          <p:cNvPr id="13" name="Left Arrow 12"/>
          <p:cNvSpPr/>
          <p:nvPr/>
        </p:nvSpPr>
        <p:spPr>
          <a:xfrm>
            <a:off x="2834175" y="4838510"/>
            <a:ext cx="571504" cy="214314"/>
          </a:xfrm>
          <a:prstGeom prst="leftArrow">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8" y="2285992"/>
            <a:ext cx="2571768" cy="3000396"/>
          </a:xfrm>
        </p:spPr>
        <p:txBody>
          <a:bodyPr/>
          <a:lstStyle/>
          <a:p>
            <a:pPr marL="0" indent="0" algn="just">
              <a:lnSpc>
                <a:spcPct val="80000"/>
              </a:lnSpc>
              <a:buNone/>
            </a:pPr>
            <a:r>
              <a:rPr lang="fa-IR" sz="2400" dirty="0"/>
              <a:t>متغیر مورد نظر به راست پنجره منتقل كنيد از گزينه</a:t>
            </a:r>
          </a:p>
          <a:p>
            <a:pPr marL="0" indent="0" algn="just">
              <a:lnSpc>
                <a:spcPct val="80000"/>
              </a:lnSpc>
              <a:buNone/>
            </a:pPr>
            <a:r>
              <a:rPr lang="fa-IR" sz="2400" dirty="0"/>
              <a:t> </a:t>
            </a:r>
            <a:r>
              <a:rPr lang="en-US" sz="1800" dirty="0"/>
              <a:t>Display Normal Curve</a:t>
            </a:r>
            <a:r>
              <a:rPr lang="fa-IR" sz="1800" dirty="0"/>
              <a:t> </a:t>
            </a:r>
            <a:r>
              <a:rPr lang="fa-IR" sz="2400" dirty="0"/>
              <a:t>براي مقايسه توزيع نمودار داده ها با توزيع نرمال استفاده كنيد.</a:t>
            </a:r>
          </a:p>
          <a:p>
            <a:pPr marL="0" indent="0" algn="just">
              <a:lnSpc>
                <a:spcPct val="80000"/>
              </a:lnSpc>
              <a:buNone/>
            </a:pPr>
            <a:r>
              <a:rPr lang="fa-IR" sz="2400" dirty="0"/>
              <a:t>سپس بر روی </a:t>
            </a:r>
            <a:r>
              <a:rPr lang="en-US" sz="1800" dirty="0"/>
              <a:t>OK</a:t>
            </a:r>
            <a:r>
              <a:rPr lang="fa-IR" sz="1800" dirty="0"/>
              <a:t> </a:t>
            </a:r>
            <a:r>
              <a:rPr lang="fa-IR" sz="2400" dirty="0"/>
              <a:t>كليك كنيد تا نمودار مستطیلی مورد نظرتان رسم کنید.</a:t>
            </a:r>
            <a:endParaRPr lang="fa-IR" dirty="0"/>
          </a:p>
        </p:txBody>
      </p:sp>
      <p:sp>
        <p:nvSpPr>
          <p:cNvPr id="4" name="Footer Placeholder 3"/>
          <p:cNvSpPr>
            <a:spLocks noGrp="1"/>
          </p:cNvSpPr>
          <p:nvPr>
            <p:ph type="ftr" sz="quarter" idx="11"/>
          </p:nvPr>
        </p:nvSpPr>
        <p:spPr/>
        <p:txBody>
          <a:bodyPr/>
          <a:lstStyle/>
          <a:p>
            <a:pPr>
              <a:defRPr/>
            </a:pPr>
            <a:r>
              <a:rPr lang="fa-IR"/>
              <a:t>تهیه كننده: محمدرضا میرزاده</a:t>
            </a:r>
            <a:endParaRPr lang="en-US"/>
          </a:p>
        </p:txBody>
      </p:sp>
      <p:sp>
        <p:nvSpPr>
          <p:cNvPr id="5" name="Slide Number Placeholder 4"/>
          <p:cNvSpPr>
            <a:spLocks noGrp="1"/>
          </p:cNvSpPr>
          <p:nvPr>
            <p:ph type="sldNum" sz="quarter" idx="12"/>
          </p:nvPr>
        </p:nvSpPr>
        <p:spPr/>
        <p:txBody>
          <a:bodyPr/>
          <a:lstStyle/>
          <a:p>
            <a:pPr>
              <a:defRPr/>
            </a:pPr>
            <a:fld id="{7C8E3E73-4799-4F9C-8E70-302AAC0E1144}" type="slidenum">
              <a:rPr lang="ar-SA" smtClean="0"/>
              <a:pPr>
                <a:defRPr/>
              </a:pPr>
              <a:t>41</a:t>
            </a:fld>
            <a:endParaRPr lang="en-US"/>
          </a:p>
        </p:txBody>
      </p:sp>
      <p:pic>
        <p:nvPicPr>
          <p:cNvPr id="7" name="Picture 6" descr="19.jpg"/>
          <p:cNvPicPr>
            <a:picLocks noChangeAspect="1"/>
          </p:cNvPicPr>
          <p:nvPr/>
        </p:nvPicPr>
        <p:blipFill>
          <a:blip r:embed="rId2" cstate="print"/>
          <a:stretch>
            <a:fillRect/>
          </a:stretch>
        </p:blipFill>
        <p:spPr>
          <a:xfrm>
            <a:off x="357158" y="1714519"/>
            <a:ext cx="4962525" cy="4429125"/>
          </a:xfrm>
          <a:prstGeom prst="rect">
            <a:avLst/>
          </a:prstGeom>
        </p:spPr>
      </p:pic>
      <p:sp>
        <p:nvSpPr>
          <p:cNvPr id="9" name="Title 1"/>
          <p:cNvSpPr txBox="1">
            <a:spLocks/>
          </p:cNvSpPr>
          <p:nvPr/>
        </p:nvSpPr>
        <p:spPr>
          <a:xfrm>
            <a:off x="4214810" y="300038"/>
            <a:ext cx="4335590" cy="914384"/>
          </a:xfrm>
          <a:prstGeom prst="rect">
            <a:avLst/>
          </a:prstGeom>
        </p:spPr>
        <p:txBody>
          <a:bodyPr rIns="91440" anchor="b">
            <a:normAutofit/>
            <a:scene3d>
              <a:camera prst="orthographicFront"/>
              <a:lightRig rig="soft" dir="t">
                <a:rot lat="0" lon="0" rev="2400000"/>
              </a:lightRig>
            </a:scene3d>
            <a:sp3d>
              <a:bevelT w="19050" h="12700"/>
            </a:sp3d>
          </a:bodyPr>
          <a:lstStyle/>
          <a:p>
            <a:pPr marL="53975" marR="0" lvl="0" indent="-53975" algn="r" defTabSz="914400" rtl="1" eaLnBrk="1" fontAlgn="base" latinLnBrk="0" hangingPunct="1">
              <a:lnSpc>
                <a:spcPct val="100000"/>
              </a:lnSpc>
              <a:spcBef>
                <a:spcPct val="0"/>
              </a:spcBef>
              <a:spcAft>
                <a:spcPct val="0"/>
              </a:spcAft>
              <a:buClrTx/>
              <a:buSzTx/>
              <a:buFontTx/>
              <a:buNone/>
              <a:tabLst/>
              <a:defRPr/>
            </a:pPr>
            <a:r>
              <a:rPr kumimoji="0" lang="fa-IR" sz="4000" b="1" i="0" u="none" strike="noStrike" kern="1200" cap="none" spc="0" normalizeH="0" baseline="0" noProof="0" dirty="0">
                <a:ln>
                  <a:noFill/>
                </a:ln>
                <a:solidFill>
                  <a:schemeClr val="accent1"/>
                </a:solidFill>
                <a:effectLst>
                  <a:outerShdw blurRad="38100" dist="25500" dir="5400000" algn="tl" rotWithShape="0">
                    <a:srgbClr val="000000">
                      <a:satMod val="180000"/>
                      <a:alpha val="75000"/>
                    </a:srgbClr>
                  </a:outerShdw>
                </a:effectLst>
                <a:uLnTx/>
                <a:uFillTx/>
                <a:latin typeface="+mj-lt"/>
                <a:ea typeface="+mj-ea"/>
                <a:cs typeface="B Titr" pitchFamily="2" charset="-78"/>
              </a:rPr>
              <a:t>نمودار مستطيلي</a:t>
            </a:r>
          </a:p>
        </p:txBody>
      </p:sp>
      <p:sp>
        <p:nvSpPr>
          <p:cNvPr id="10"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FD3DDD8-BBF3-4FB5-BA1F-AA2DF45BFF89}" type="slidenum">
              <a:rPr lang="ar-SA"/>
              <a:pPr/>
              <a:t>42</a:t>
            </a:fld>
            <a:endParaRPr lang="en-US"/>
          </a:p>
        </p:txBody>
      </p:sp>
      <p:sp>
        <p:nvSpPr>
          <p:cNvPr id="160771" name="Rectangle 3"/>
          <p:cNvSpPr>
            <a:spLocks noGrp="1" noChangeArrowheads="1"/>
          </p:cNvSpPr>
          <p:nvPr>
            <p:ph type="body" idx="1"/>
          </p:nvPr>
        </p:nvSpPr>
        <p:spPr>
          <a:xfrm>
            <a:off x="5143504" y="2054242"/>
            <a:ext cx="3357586" cy="3732212"/>
          </a:xfrm>
        </p:spPr>
        <p:txBody>
          <a:bodyPr/>
          <a:lstStyle/>
          <a:p>
            <a:pPr marL="0" indent="0" algn="just" rtl="1">
              <a:lnSpc>
                <a:spcPct val="80000"/>
              </a:lnSpc>
              <a:buNone/>
            </a:pPr>
            <a:r>
              <a:rPr lang="fa-IR" sz="1800" dirty="0"/>
              <a:t> </a:t>
            </a:r>
            <a:r>
              <a:rPr lang="fa-IR" sz="2000" b="1" dirty="0">
                <a:ln>
                  <a:solidFill>
                    <a:schemeClr val="accent3"/>
                  </a:solidFill>
                </a:ln>
              </a:rPr>
              <a:t>نمودار ساقه و برگ </a:t>
            </a:r>
            <a:r>
              <a:rPr lang="fa-IR" sz="1800" dirty="0"/>
              <a:t> </a:t>
            </a:r>
            <a:r>
              <a:rPr lang="en-US" sz="1400" dirty="0"/>
              <a:t>Stem &amp; leaf</a:t>
            </a:r>
            <a:r>
              <a:rPr lang="fa-IR" sz="1400" dirty="0"/>
              <a:t>- </a:t>
            </a:r>
            <a:r>
              <a:rPr lang="fa-IR" sz="1800" dirty="0"/>
              <a:t>این نمودار  نحوه توزیع داده‌ها را به خوبی وصف  می‌كند به این صورت كه شامل تعدادی ساقه و تعدادی برگ است.</a:t>
            </a:r>
          </a:p>
          <a:p>
            <a:pPr marL="0" indent="0" algn="just" rtl="1">
              <a:lnSpc>
                <a:spcPct val="80000"/>
              </a:lnSpc>
              <a:buNone/>
            </a:pPr>
            <a:r>
              <a:rPr lang="fa-IR" sz="1800" dirty="0"/>
              <a:t>بنابراین این نمودار ساقه و برگ  اطلاعات دقیقتری راجع به  مقادیر یك متغیر را معلوم می‌كند.</a:t>
            </a:r>
          </a:p>
          <a:p>
            <a:pPr marL="0" indent="0" algn="just" rtl="1">
              <a:lnSpc>
                <a:spcPct val="80000"/>
              </a:lnSpc>
              <a:buNone/>
            </a:pPr>
            <a:r>
              <a:rPr lang="fa-IR" sz="1800" dirty="0"/>
              <a:t>.</a:t>
            </a:r>
            <a:endParaRPr lang="en-US" sz="1800" dirty="0"/>
          </a:p>
        </p:txBody>
      </p:sp>
      <p:pic>
        <p:nvPicPr>
          <p:cNvPr id="160778" name="Picture 10" descr="snapshot20071222143415"/>
          <p:cNvPicPr>
            <a:picLocks noChangeAspect="1" noChangeArrowheads="1"/>
          </p:cNvPicPr>
          <p:nvPr/>
        </p:nvPicPr>
        <p:blipFill>
          <a:blip r:embed="rId2" cstate="print"/>
          <a:srcRect/>
          <a:stretch>
            <a:fillRect/>
          </a:stretch>
        </p:blipFill>
        <p:spPr bwMode="auto">
          <a:xfrm>
            <a:off x="357158" y="2168525"/>
            <a:ext cx="4508546" cy="3760805"/>
          </a:xfrm>
          <a:prstGeom prst="rect">
            <a:avLst/>
          </a:prstGeom>
          <a:noFill/>
          <a:ln>
            <a:solidFill>
              <a:schemeClr val="tx1"/>
            </a:solidFill>
          </a:ln>
        </p:spPr>
      </p:pic>
      <p:sp>
        <p:nvSpPr>
          <p:cNvPr id="9" name="Title 1"/>
          <p:cNvSpPr>
            <a:spLocks noGrp="1"/>
          </p:cNvSpPr>
          <p:nvPr>
            <p:ph type="title"/>
          </p:nvPr>
        </p:nvSpPr>
        <p:spPr>
          <a:xfrm>
            <a:off x="4143372" y="300038"/>
            <a:ext cx="4407028" cy="914384"/>
          </a:xfrm>
        </p:spPr>
        <p:txBody>
          <a:bodyPr>
            <a:normAutofit/>
          </a:bodyPr>
          <a:lstStyle/>
          <a:p>
            <a:r>
              <a:rPr lang="fa-IR" sz="4000" b="1" dirty="0">
                <a:solidFill>
                  <a:schemeClr val="accent1"/>
                </a:solidFill>
                <a:cs typeface="B Titr" pitchFamily="2" charset="-78"/>
              </a:rPr>
              <a:t>نمودارهاي ساقه و برگ</a:t>
            </a:r>
          </a:p>
        </p:txBody>
      </p:sp>
      <p:sp>
        <p:nvSpPr>
          <p:cNvPr id="11"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14414" y="2590800"/>
            <a:ext cx="6500858" cy="3267092"/>
          </a:xfrm>
          <a:effectLst>
            <a:outerShdw blurRad="50800" dist="38100" algn="l" rotWithShape="0">
              <a:prstClr val="black">
                <a:alpha val="40000"/>
              </a:prstClr>
            </a:outerShdw>
          </a:effectLst>
        </p:spPr>
        <p:txBody>
          <a:bodyPr>
            <a:normAutofit/>
          </a:bodyPr>
          <a:lstStyle/>
          <a:p>
            <a:pPr algn="ctr" rtl="1">
              <a:buNone/>
            </a:pPr>
            <a:r>
              <a:rPr lang="fa-IR" sz="72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پایان قسمت سوم  </a:t>
            </a:r>
          </a:p>
          <a:p>
            <a:pPr algn="ctr" rtl="1">
              <a:buNone/>
            </a:pPr>
            <a:endParaRPr lang="fa-IR" sz="36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endParaRPr>
          </a:p>
          <a:p>
            <a:pPr algn="ctr" rtl="1">
              <a:buNone/>
            </a:pPr>
            <a:endParaRPr lang="fa-IR" sz="40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endParaRPr>
          </a:p>
        </p:txBody>
      </p:sp>
      <p:pic>
        <p:nvPicPr>
          <p:cNvPr id="7" name="Picture 6" descr="See it in SPSS - SPSS 15 copy"/>
          <p:cNvPicPr>
            <a:picLocks noChangeAspect="1" noChangeArrowheads="1"/>
          </p:cNvPicPr>
          <p:nvPr/>
        </p:nvPicPr>
        <p:blipFill>
          <a:blip r:embed="rId2" cstate="print"/>
          <a:srcRect/>
          <a:stretch>
            <a:fillRect/>
          </a:stretch>
        </p:blipFill>
        <p:spPr bwMode="auto">
          <a:xfrm>
            <a:off x="304800" y="228600"/>
            <a:ext cx="2971800" cy="11430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43</a:t>
            </a:fld>
            <a:endParaRPr lang="en-US"/>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0163873-6A5D-4691-AD3C-DB968EBD066E}" type="slidenum">
              <a:rPr lang="ar-SA"/>
              <a:pPr/>
              <a:t>5</a:t>
            </a:fld>
            <a:endParaRPr lang="en-US"/>
          </a:p>
        </p:txBody>
      </p:sp>
      <p:sp>
        <p:nvSpPr>
          <p:cNvPr id="132099" name="Rectangle 3"/>
          <p:cNvSpPr>
            <a:spLocks noGrp="1" noChangeArrowheads="1"/>
          </p:cNvSpPr>
          <p:nvPr>
            <p:ph type="body" idx="1"/>
          </p:nvPr>
        </p:nvSpPr>
        <p:spPr>
          <a:xfrm>
            <a:off x="4500562" y="1949470"/>
            <a:ext cx="3957638" cy="3265480"/>
          </a:xfrm>
        </p:spPr>
        <p:txBody>
          <a:bodyPr/>
          <a:lstStyle/>
          <a:p>
            <a:pPr algn="just" rtl="1">
              <a:lnSpc>
                <a:spcPct val="80000"/>
              </a:lnSpc>
              <a:buClr>
                <a:schemeClr val="accent2"/>
              </a:buClr>
            </a:pPr>
            <a:r>
              <a:rPr lang="en-US" sz="1800" dirty="0"/>
              <a:t>Frequencies</a:t>
            </a:r>
            <a:r>
              <a:rPr lang="fa-IR" sz="2000" dirty="0"/>
              <a:t> یک روند آماری است که در آن میتوان جدول توزیع فراوانی  را به همراه شاخص هاي گرایش به مرکز، چندکها، شاخص‌های پراکندگی و شاخص‌های توزیع، محاسبه کرد. </a:t>
            </a:r>
          </a:p>
          <a:p>
            <a:pPr algn="just" rtl="1">
              <a:lnSpc>
                <a:spcPct val="80000"/>
              </a:lnSpc>
              <a:buClr>
                <a:schemeClr val="accent2"/>
              </a:buClr>
            </a:pPr>
            <a:r>
              <a:rPr lang="fa-IR" sz="2000" dirty="0"/>
              <a:t>همچنین می‌توانيد نمودارهای میله‌ای، دایره‌ای وهیستوگرام فراوانی را برای داده‌ها ترسیم کرده و در صورت نیاز آن را با منحنی توزیع نرمال مقایسه کرد.</a:t>
            </a:r>
          </a:p>
          <a:p>
            <a:pPr algn="just" rtl="1">
              <a:lnSpc>
                <a:spcPct val="80000"/>
              </a:lnSpc>
              <a:buClr>
                <a:schemeClr val="accent2"/>
              </a:buClr>
            </a:pPr>
            <a:r>
              <a:rPr lang="fa-IR" sz="2000" dirty="0"/>
              <a:t>در نوار منو </a:t>
            </a:r>
            <a:r>
              <a:rPr lang="en-US" sz="2000" dirty="0"/>
              <a:t>Analyze</a:t>
            </a:r>
            <a:r>
              <a:rPr lang="fa-IR" sz="2000" dirty="0"/>
              <a:t> گزینه </a:t>
            </a:r>
            <a:r>
              <a:rPr lang="en-US" sz="2000" dirty="0"/>
              <a:t>Descriptive Statistics </a:t>
            </a:r>
            <a:r>
              <a:rPr lang="fa-IR" sz="2000" dirty="0"/>
              <a:t> و سپس گزینه </a:t>
            </a:r>
            <a:r>
              <a:rPr lang="en-US" sz="2000" dirty="0"/>
              <a:t>Frequencies</a:t>
            </a:r>
            <a:r>
              <a:rPr lang="fa-IR" sz="2000" dirty="0"/>
              <a:t> را انتخاب کنید تا پنجره مربوط به آن باز شود.</a:t>
            </a:r>
          </a:p>
        </p:txBody>
      </p:sp>
      <p:sp>
        <p:nvSpPr>
          <p:cNvPr id="132104"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9" name="Title 1"/>
          <p:cNvSpPr>
            <a:spLocks noGrp="1"/>
          </p:cNvSpPr>
          <p:nvPr>
            <p:ph type="title"/>
          </p:nvPr>
        </p:nvSpPr>
        <p:spPr>
          <a:xfrm>
            <a:off x="1500166" y="300038"/>
            <a:ext cx="7050234" cy="914384"/>
          </a:xfrm>
        </p:spPr>
        <p:txBody>
          <a:bodyPr>
            <a:normAutofit/>
          </a:bodyPr>
          <a:lstStyle/>
          <a:p>
            <a:r>
              <a:rPr lang="fa-IR" sz="4000" b="1" dirty="0">
                <a:solidFill>
                  <a:schemeClr val="accent1"/>
                </a:solidFill>
                <a:cs typeface="B Titr" pitchFamily="2" charset="-78"/>
              </a:rPr>
              <a:t>جدول توزيع فراواني </a:t>
            </a:r>
            <a:r>
              <a:rPr lang="en-US" sz="4000" b="1" dirty="0">
                <a:solidFill>
                  <a:schemeClr val="accent1"/>
                </a:solidFill>
                <a:cs typeface="B Titr" pitchFamily="2" charset="-78"/>
              </a:rPr>
              <a:t>(Frequencies)</a:t>
            </a:r>
            <a:endParaRPr lang="fa-IR" sz="4000" b="1" dirty="0">
              <a:solidFill>
                <a:schemeClr val="accent1"/>
              </a:solidFill>
              <a:cs typeface="B Titr" pitchFamily="2" charset="-78"/>
            </a:endParaRPr>
          </a:p>
        </p:txBody>
      </p:sp>
      <p:sp>
        <p:nvSpPr>
          <p:cNvPr id="11" name="Rectangle 10"/>
          <p:cNvSpPr/>
          <p:nvPr/>
        </p:nvSpPr>
        <p:spPr>
          <a:xfrm>
            <a:off x="928662" y="5572140"/>
            <a:ext cx="7143800" cy="642942"/>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just" rtl="1">
              <a:lnSpc>
                <a:spcPct val="80000"/>
              </a:lnSpc>
            </a:pPr>
            <a:r>
              <a:rPr lang="fa-IR" dirty="0">
                <a:solidFill>
                  <a:schemeClr val="tx1"/>
                </a:solidFill>
              </a:rPr>
              <a:t>توجه: جدول توزیع فراوانی برای متغیرهای کمی پیوسته مناسب نیست زیرا مقادیر زیادی از یک</a:t>
            </a:r>
          </a:p>
          <a:p>
            <a:pPr algn="just" rtl="1">
              <a:lnSpc>
                <a:spcPct val="80000"/>
              </a:lnSpc>
            </a:pPr>
            <a:r>
              <a:rPr lang="fa-IR" dirty="0">
                <a:solidFill>
                  <a:schemeClr val="tx1"/>
                </a:solidFill>
              </a:rPr>
              <a:t>         متغیر در یک جدول طولانی نمایش داده میشود. مگر آنها را قبلا دسته بندی کرده باشید. </a:t>
            </a:r>
          </a:p>
        </p:txBody>
      </p:sp>
      <p:pic>
        <p:nvPicPr>
          <p:cNvPr id="12" name="Picture 11" descr="2.jpg"/>
          <p:cNvPicPr>
            <a:picLocks noChangeAspect="1"/>
          </p:cNvPicPr>
          <p:nvPr/>
        </p:nvPicPr>
        <p:blipFill>
          <a:blip r:embed="rId3" cstate="print"/>
          <a:stretch>
            <a:fillRect/>
          </a:stretch>
        </p:blipFill>
        <p:spPr>
          <a:xfrm>
            <a:off x="357158" y="2271724"/>
            <a:ext cx="3724275" cy="2800350"/>
          </a:xfrm>
          <a:prstGeom prst="rect">
            <a:avLst/>
          </a:prstGeom>
          <a:ln>
            <a:solidFill>
              <a:schemeClr val="tx1"/>
            </a:solid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77CE5FA-3EFC-4FE5-B8C7-BE0496C92425}" type="slidenum">
              <a:rPr lang="ar-SA"/>
              <a:pPr/>
              <a:t>6</a:t>
            </a:fld>
            <a:endParaRPr lang="en-US"/>
          </a:p>
        </p:txBody>
      </p:sp>
      <p:sp>
        <p:nvSpPr>
          <p:cNvPr id="133123" name="Rectangle 3"/>
          <p:cNvSpPr>
            <a:spLocks noGrp="1" noChangeArrowheads="1"/>
          </p:cNvSpPr>
          <p:nvPr>
            <p:ph type="body" idx="1"/>
          </p:nvPr>
        </p:nvSpPr>
        <p:spPr>
          <a:xfrm>
            <a:off x="4643438" y="2076464"/>
            <a:ext cx="3733800" cy="3495676"/>
          </a:xfrm>
        </p:spPr>
        <p:txBody>
          <a:bodyPr/>
          <a:lstStyle/>
          <a:p>
            <a:pPr algn="r" rtl="1">
              <a:lnSpc>
                <a:spcPct val="90000"/>
              </a:lnSpc>
              <a:buClr>
                <a:schemeClr val="accent2"/>
              </a:buClr>
            </a:pPr>
            <a:r>
              <a:rPr lang="fa-IR" sz="2000" dirty="0"/>
              <a:t>در این پنجره فهرستی از متغیرها در سمت چپ مشاهده می شود که با انتخاب یک یا چند متغیر از یک نوع و انتقال آن به سمت راست می توان برای هریک از آنها بطور همزمان جدول توزیع فراوانی رسم کرد.</a:t>
            </a:r>
            <a:endParaRPr lang="en-US" sz="2000" dirty="0"/>
          </a:p>
          <a:p>
            <a:pPr algn="r" rtl="1">
              <a:lnSpc>
                <a:spcPct val="90000"/>
              </a:lnSpc>
              <a:buClr>
                <a:schemeClr val="accent2"/>
              </a:buClr>
            </a:pPr>
            <a:endParaRPr lang="fa-IR" sz="2000" dirty="0"/>
          </a:p>
          <a:p>
            <a:pPr algn="r" rtl="1">
              <a:lnSpc>
                <a:spcPct val="90000"/>
              </a:lnSpc>
              <a:buClr>
                <a:schemeClr val="accent2"/>
              </a:buClr>
            </a:pPr>
            <a:r>
              <a:rPr lang="fa-IR" sz="2000" dirty="0"/>
              <a:t>توجه داشته باشید که گزینه           </a:t>
            </a:r>
            <a:r>
              <a:rPr lang="en-US" sz="1800" dirty="0"/>
              <a:t>Display frequency tables</a:t>
            </a:r>
            <a:r>
              <a:rPr lang="en-US" sz="2000" dirty="0"/>
              <a:t>              </a:t>
            </a:r>
            <a:r>
              <a:rPr lang="fa-IR" sz="2000" dirty="0"/>
              <a:t>  </a:t>
            </a:r>
          </a:p>
          <a:p>
            <a:pPr algn="r" rtl="1">
              <a:lnSpc>
                <a:spcPct val="90000"/>
              </a:lnSpc>
              <a:buClr>
                <a:schemeClr val="accent2"/>
              </a:buClr>
              <a:buNone/>
            </a:pPr>
            <a:r>
              <a:rPr lang="fa-IR" sz="2000" dirty="0"/>
              <a:t>    تیک خورده باشد.</a:t>
            </a:r>
          </a:p>
          <a:p>
            <a:pPr algn="r" rtl="1">
              <a:lnSpc>
                <a:spcPct val="90000"/>
              </a:lnSpc>
              <a:buClr>
                <a:schemeClr val="accent2"/>
              </a:buClr>
            </a:pPr>
            <a:r>
              <a:rPr lang="fa-IR" sz="2000" dirty="0"/>
              <a:t>در این حالت شما فقط یک جدول توزیع فراوانی ساده خواهید داشت.</a:t>
            </a:r>
          </a:p>
        </p:txBody>
      </p:sp>
      <p:sp>
        <p:nvSpPr>
          <p:cNvPr id="9" name="Title 1"/>
          <p:cNvSpPr>
            <a:spLocks noGrp="1"/>
          </p:cNvSpPr>
          <p:nvPr>
            <p:ph type="title"/>
          </p:nvPr>
        </p:nvSpPr>
        <p:spPr>
          <a:xfrm>
            <a:off x="1500166" y="300038"/>
            <a:ext cx="7050234" cy="914384"/>
          </a:xfrm>
        </p:spPr>
        <p:txBody>
          <a:bodyPr>
            <a:normAutofit/>
          </a:bodyPr>
          <a:lstStyle/>
          <a:p>
            <a:r>
              <a:rPr lang="fa-IR" sz="4000" b="1" dirty="0">
                <a:solidFill>
                  <a:schemeClr val="accent1"/>
                </a:solidFill>
                <a:cs typeface="B Titr" pitchFamily="2" charset="-78"/>
              </a:rPr>
              <a:t>جدول توزيع فراواني </a:t>
            </a:r>
            <a:r>
              <a:rPr lang="en-US" sz="4000" b="1" dirty="0">
                <a:solidFill>
                  <a:schemeClr val="accent1"/>
                </a:solidFill>
                <a:cs typeface="B Titr" pitchFamily="2" charset="-78"/>
              </a:rPr>
              <a:t>(Frequencies)</a:t>
            </a:r>
            <a:endParaRPr lang="fa-IR" sz="4000" b="1" dirty="0">
              <a:solidFill>
                <a:schemeClr val="accent1"/>
              </a:solidFill>
              <a:cs typeface="B Titr" pitchFamily="2" charset="-78"/>
            </a:endParaRPr>
          </a:p>
        </p:txBody>
      </p:sp>
      <p:pic>
        <p:nvPicPr>
          <p:cNvPr id="11" name="Picture 10" descr="3.jpg"/>
          <p:cNvPicPr>
            <a:picLocks noChangeAspect="1"/>
          </p:cNvPicPr>
          <p:nvPr/>
        </p:nvPicPr>
        <p:blipFill>
          <a:blip r:embed="rId2" cstate="print"/>
          <a:stretch>
            <a:fillRect/>
          </a:stretch>
        </p:blipFill>
        <p:spPr>
          <a:xfrm>
            <a:off x="357158" y="2643182"/>
            <a:ext cx="4207553" cy="2571768"/>
          </a:xfrm>
          <a:prstGeom prst="rect">
            <a:avLst/>
          </a:prstGeom>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664103B-E805-48CE-9100-E337D1FC14AB}" type="slidenum">
              <a:rPr lang="ar-SA"/>
              <a:pPr/>
              <a:t>7</a:t>
            </a:fld>
            <a:endParaRPr lang="en-US"/>
          </a:p>
        </p:txBody>
      </p:sp>
      <p:sp>
        <p:nvSpPr>
          <p:cNvPr id="134147" name="Rectangle 3"/>
          <p:cNvSpPr>
            <a:spLocks noGrp="1" noChangeArrowheads="1"/>
          </p:cNvSpPr>
          <p:nvPr>
            <p:ph type="body" idx="1"/>
          </p:nvPr>
        </p:nvSpPr>
        <p:spPr>
          <a:xfrm>
            <a:off x="4500562" y="1928802"/>
            <a:ext cx="4110038" cy="3952892"/>
          </a:xfrm>
        </p:spPr>
        <p:txBody>
          <a:bodyPr/>
          <a:lstStyle/>
          <a:p>
            <a:pPr marL="231775" indent="-231775" algn="just" rtl="1">
              <a:lnSpc>
                <a:spcPct val="80000"/>
              </a:lnSpc>
              <a:buClr>
                <a:schemeClr val="accent2"/>
              </a:buClr>
            </a:pPr>
            <a:r>
              <a:rPr lang="fa-IR" sz="2000" dirty="0"/>
              <a:t>اگر می‌خواهید آماره های توصیفی برای متغیر‌ها محاسبه کنید گزینه </a:t>
            </a:r>
            <a:r>
              <a:rPr lang="en-US" sz="1600" dirty="0"/>
              <a:t>Statistics</a:t>
            </a:r>
            <a:r>
              <a:rPr lang="fa-IR" sz="1600" dirty="0"/>
              <a:t> </a:t>
            </a:r>
            <a:r>
              <a:rPr lang="fa-IR" sz="2000" dirty="0"/>
              <a:t>را انتخاب و در کادر </a:t>
            </a:r>
            <a:r>
              <a:rPr lang="en-US" sz="1600" dirty="0"/>
              <a:t>Statistics</a:t>
            </a:r>
            <a:r>
              <a:rPr lang="fa-IR" sz="1600" dirty="0"/>
              <a:t> </a:t>
            </a:r>
            <a:r>
              <a:rPr lang="en-US" sz="1600" dirty="0"/>
              <a:t>Frequencies</a:t>
            </a:r>
            <a:r>
              <a:rPr lang="fa-IR" sz="2000" dirty="0"/>
              <a:t> گزینه های دلخواه را علامت</a:t>
            </a:r>
            <a:r>
              <a:rPr lang="en-US" sz="2000" dirty="0"/>
              <a:t>  </a:t>
            </a:r>
            <a:r>
              <a:rPr lang="fa-IR" sz="2000" dirty="0"/>
              <a:t>بزنید.</a:t>
            </a:r>
          </a:p>
          <a:p>
            <a:pPr marL="231775" indent="-231775" algn="just" rtl="1">
              <a:lnSpc>
                <a:spcPct val="80000"/>
              </a:lnSpc>
              <a:buClr>
                <a:schemeClr val="accent2"/>
              </a:buClr>
              <a:buFont typeface="Wingdings" pitchFamily="2" charset="2"/>
              <a:buAutoNum type="arabicPeriod"/>
            </a:pPr>
            <a:r>
              <a:rPr lang="fa-IR" sz="2000" dirty="0"/>
              <a:t>از بخش </a:t>
            </a:r>
            <a:r>
              <a:rPr lang="en-US" sz="1600" dirty="0"/>
              <a:t>Percentile Value</a:t>
            </a:r>
            <a:r>
              <a:rPr lang="fa-IR" sz="1600" dirty="0"/>
              <a:t> </a:t>
            </a:r>
            <a:r>
              <a:rPr lang="fa-IR" sz="2000" dirty="0"/>
              <a:t>می‌توانید چارکها، دهک‌ها و صدک‌ها را محاسبه کنید.</a:t>
            </a:r>
          </a:p>
          <a:p>
            <a:pPr marL="231775" indent="-231775" algn="just" rtl="1">
              <a:lnSpc>
                <a:spcPct val="80000"/>
              </a:lnSpc>
              <a:buClr>
                <a:schemeClr val="accent2"/>
              </a:buClr>
              <a:buFont typeface="Wingdings" pitchFamily="2" charset="2"/>
              <a:buAutoNum type="arabicPeriod"/>
            </a:pPr>
            <a:r>
              <a:rPr lang="fa-IR" sz="2000" dirty="0"/>
              <a:t>از قسمت  </a:t>
            </a:r>
            <a:r>
              <a:rPr lang="en-US" sz="1600" dirty="0"/>
              <a:t>Central Tendency</a:t>
            </a:r>
            <a:r>
              <a:rPr lang="fa-IR" sz="1600" dirty="0"/>
              <a:t> </a:t>
            </a:r>
            <a:r>
              <a:rPr lang="fa-IR" sz="2000" dirty="0"/>
              <a:t>می‌توانید به ترتیب میانگین، میانه، نما و مجموع داده‌ها را محاسبه کنید.</a:t>
            </a:r>
          </a:p>
          <a:p>
            <a:pPr marL="231775" indent="-231775" algn="just" rtl="1">
              <a:lnSpc>
                <a:spcPct val="80000"/>
              </a:lnSpc>
              <a:buClr>
                <a:schemeClr val="accent2"/>
              </a:buClr>
              <a:buFont typeface="Wingdings" pitchFamily="2" charset="2"/>
              <a:buAutoNum type="arabicPeriod"/>
            </a:pPr>
            <a:r>
              <a:rPr lang="fa-IR" sz="2000" dirty="0"/>
              <a:t>از قسمت </a:t>
            </a:r>
            <a:r>
              <a:rPr lang="en-US" sz="2000" dirty="0"/>
              <a:t> </a:t>
            </a:r>
            <a:r>
              <a:rPr lang="en-US" sz="1600" dirty="0"/>
              <a:t>Dispersion</a:t>
            </a:r>
            <a:r>
              <a:rPr lang="fa-IR" sz="2000" dirty="0"/>
              <a:t>می‌توانید انحراف استاندارد، واریانس، دامنه تغییرات، مینیمم، ماگزیمم و انحراف معیار و میانگین داده‌ها را به ترتیب محاسبه کنید.</a:t>
            </a:r>
          </a:p>
          <a:p>
            <a:pPr marL="231775" indent="-231775" algn="just" rtl="1">
              <a:lnSpc>
                <a:spcPct val="80000"/>
              </a:lnSpc>
              <a:buClr>
                <a:schemeClr val="accent2"/>
              </a:buClr>
              <a:buFont typeface="Wingdings" pitchFamily="2" charset="2"/>
              <a:buAutoNum type="arabicPeriod"/>
            </a:pPr>
            <a:r>
              <a:rPr lang="fa-IR" sz="2000" dirty="0"/>
              <a:t>در بخش </a:t>
            </a:r>
            <a:r>
              <a:rPr lang="en-US" sz="1600" dirty="0"/>
              <a:t>Distribution</a:t>
            </a:r>
            <a:r>
              <a:rPr lang="fa-IR" sz="2000" dirty="0"/>
              <a:t> قادر به محاسبه ضریب چولگی و ضريب کشیدگی خواهید بود. </a:t>
            </a:r>
          </a:p>
        </p:txBody>
      </p:sp>
      <p:sp>
        <p:nvSpPr>
          <p:cNvPr id="9" name="Title 1"/>
          <p:cNvSpPr>
            <a:spLocks noGrp="1"/>
          </p:cNvSpPr>
          <p:nvPr>
            <p:ph type="title"/>
          </p:nvPr>
        </p:nvSpPr>
        <p:spPr>
          <a:xfrm>
            <a:off x="1500166" y="300038"/>
            <a:ext cx="7050234" cy="914384"/>
          </a:xfrm>
        </p:spPr>
        <p:txBody>
          <a:bodyPr>
            <a:normAutofit/>
          </a:bodyPr>
          <a:lstStyle/>
          <a:p>
            <a:r>
              <a:rPr lang="fa-IR" sz="4000" b="1" dirty="0">
                <a:solidFill>
                  <a:schemeClr val="accent1"/>
                </a:solidFill>
                <a:cs typeface="B Titr" pitchFamily="2" charset="-78"/>
              </a:rPr>
              <a:t>جدول توزيع فراواني </a:t>
            </a:r>
            <a:r>
              <a:rPr lang="en-US" sz="4000" b="1" dirty="0">
                <a:solidFill>
                  <a:schemeClr val="accent1"/>
                </a:solidFill>
                <a:cs typeface="B Titr" pitchFamily="2" charset="-78"/>
              </a:rPr>
              <a:t>(Frequencies)</a:t>
            </a:r>
            <a:endParaRPr lang="fa-IR" sz="4000" b="1" dirty="0">
              <a:solidFill>
                <a:schemeClr val="accent1"/>
              </a:solidFill>
              <a:cs typeface="B Titr" pitchFamily="2" charset="-78"/>
            </a:endParaRPr>
          </a:p>
        </p:txBody>
      </p:sp>
      <p:pic>
        <p:nvPicPr>
          <p:cNvPr id="11" name="Picture 10" descr="4.jpg"/>
          <p:cNvPicPr>
            <a:picLocks noChangeAspect="1"/>
          </p:cNvPicPr>
          <p:nvPr/>
        </p:nvPicPr>
        <p:blipFill>
          <a:blip r:embed="rId2" cstate="print"/>
          <a:stretch>
            <a:fillRect/>
          </a:stretch>
        </p:blipFill>
        <p:spPr>
          <a:xfrm>
            <a:off x="380304" y="1957391"/>
            <a:ext cx="3786880" cy="3614749"/>
          </a:xfrm>
          <a:prstGeom prst="rect">
            <a:avLst/>
          </a:prstGeom>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AB919A1-EDB1-47CA-905A-8951411CCE75}" type="slidenum">
              <a:rPr lang="ar-SA"/>
              <a:pPr/>
              <a:t>8</a:t>
            </a:fld>
            <a:endParaRPr lang="en-US"/>
          </a:p>
        </p:txBody>
      </p:sp>
      <p:sp>
        <p:nvSpPr>
          <p:cNvPr id="135171" name="Rectangle 3"/>
          <p:cNvSpPr>
            <a:spLocks noGrp="1" noChangeArrowheads="1"/>
          </p:cNvSpPr>
          <p:nvPr>
            <p:ph type="body" idx="1"/>
          </p:nvPr>
        </p:nvSpPr>
        <p:spPr>
          <a:xfrm>
            <a:off x="4419600" y="2009776"/>
            <a:ext cx="4191000" cy="3419488"/>
          </a:xfrm>
        </p:spPr>
        <p:txBody>
          <a:bodyPr/>
          <a:lstStyle/>
          <a:p>
            <a:pPr marL="231775" indent="-231775" algn="just" rtl="1">
              <a:lnSpc>
                <a:spcPct val="80000"/>
              </a:lnSpc>
              <a:buClr>
                <a:schemeClr val="accent2"/>
              </a:buClr>
            </a:pPr>
            <a:r>
              <a:rPr lang="fa-IR" sz="2000" dirty="0"/>
              <a:t>اگر می‌خواهید ضمن داشتن جدول فراوانی نمودارهای آماری را رسم کنید، گزینه  </a:t>
            </a:r>
            <a:r>
              <a:rPr lang="en-US" sz="1600" dirty="0"/>
              <a:t>Charts</a:t>
            </a:r>
            <a:r>
              <a:rPr lang="fa-IR" sz="1600" dirty="0"/>
              <a:t> </a:t>
            </a:r>
            <a:r>
              <a:rPr lang="fa-IR" sz="2000" dirty="0"/>
              <a:t>را در پنجره </a:t>
            </a:r>
            <a:r>
              <a:rPr lang="en-US" sz="1600" dirty="0"/>
              <a:t>Frequencies</a:t>
            </a:r>
            <a:r>
              <a:rPr lang="en-US" sz="1800" dirty="0"/>
              <a:t> </a:t>
            </a:r>
            <a:r>
              <a:rPr lang="fa-IR" sz="1800" dirty="0"/>
              <a:t> </a:t>
            </a:r>
            <a:r>
              <a:rPr lang="fa-IR" sz="2000" dirty="0"/>
              <a:t>انتخاب نمایید تا پنجره </a:t>
            </a:r>
            <a:r>
              <a:rPr lang="en-US" sz="1600" dirty="0"/>
              <a:t>Frequencies: Chart</a:t>
            </a:r>
            <a:r>
              <a:rPr lang="fa-IR" sz="1600" dirty="0"/>
              <a:t> </a:t>
            </a:r>
            <a:r>
              <a:rPr lang="fa-IR" sz="2000" dirty="0"/>
              <a:t>باز شود</a:t>
            </a:r>
            <a:r>
              <a:rPr lang="en-US" sz="2000" dirty="0"/>
              <a:t>.</a:t>
            </a:r>
            <a:r>
              <a:rPr lang="fa-IR" sz="2000" dirty="0"/>
              <a:t> </a:t>
            </a:r>
          </a:p>
          <a:p>
            <a:pPr marL="231775" indent="-231775" algn="just">
              <a:lnSpc>
                <a:spcPct val="80000"/>
              </a:lnSpc>
              <a:buClr>
                <a:schemeClr val="accent2"/>
              </a:buClr>
              <a:buNone/>
            </a:pPr>
            <a:r>
              <a:rPr lang="fa-IR" sz="2000" dirty="0"/>
              <a:t>1- با انتخاب گزینه </a:t>
            </a:r>
            <a:r>
              <a:rPr lang="en-US" sz="1600" dirty="0"/>
              <a:t>Bar Chart</a:t>
            </a:r>
            <a:r>
              <a:rPr lang="fa-IR" sz="1800" dirty="0"/>
              <a:t> </a:t>
            </a:r>
            <a:r>
              <a:rPr lang="fa-IR" sz="2000" dirty="0"/>
              <a:t>یک نمودار ستونی برای داده‌های گسسته و کیفی رسم خواهد شد. </a:t>
            </a:r>
          </a:p>
          <a:p>
            <a:pPr marL="231775" indent="-231775" algn="just" rtl="1">
              <a:lnSpc>
                <a:spcPct val="80000"/>
              </a:lnSpc>
              <a:buClr>
                <a:schemeClr val="accent2"/>
              </a:buClr>
              <a:buNone/>
            </a:pPr>
            <a:r>
              <a:rPr lang="fa-IR" sz="2000" dirty="0"/>
              <a:t>2- اگر گزینه </a:t>
            </a:r>
            <a:r>
              <a:rPr lang="en-US" sz="1600" dirty="0"/>
              <a:t>Pie Chart </a:t>
            </a:r>
            <a:r>
              <a:rPr lang="fa-IR" sz="1600" dirty="0"/>
              <a:t> </a:t>
            </a:r>
            <a:r>
              <a:rPr lang="fa-IR" sz="2000" dirty="0"/>
              <a:t>را انتخاب کنید یک نمودار دایره‌ای برای متغیرهای کیفی خواهید داشت. </a:t>
            </a:r>
          </a:p>
          <a:p>
            <a:pPr marL="231775" indent="-231775" algn="just" rtl="1">
              <a:lnSpc>
                <a:spcPct val="80000"/>
              </a:lnSpc>
              <a:buClr>
                <a:schemeClr val="accent2"/>
              </a:buClr>
              <a:buNone/>
            </a:pPr>
            <a:r>
              <a:rPr lang="fa-IR" sz="2000" dirty="0"/>
              <a:t>3- گزینه </a:t>
            </a:r>
            <a:r>
              <a:rPr lang="en-US" sz="1600" dirty="0"/>
              <a:t>Histograms</a:t>
            </a:r>
            <a:r>
              <a:rPr lang="fa-IR" sz="1800" dirty="0"/>
              <a:t> </a:t>
            </a:r>
            <a:r>
              <a:rPr lang="fa-IR" sz="2000" dirty="0"/>
              <a:t>برای داده‌هاي پیوسته، یک نمودار مستطیلی رسم خواهد کرد.</a:t>
            </a:r>
          </a:p>
          <a:p>
            <a:pPr marL="231775" indent="-231775" algn="just" rtl="1">
              <a:lnSpc>
                <a:spcPct val="80000"/>
              </a:lnSpc>
              <a:buClr>
                <a:schemeClr val="accent2"/>
              </a:buClr>
              <a:buNone/>
            </a:pPr>
            <a:r>
              <a:rPr lang="fa-IR" sz="2000" dirty="0"/>
              <a:t>4- اگر می‌خواهید مقادیر نمودار برحسب فراوانی درصدی یا فراواني مطلق باشد، یکی از گزینه‌های </a:t>
            </a:r>
            <a:r>
              <a:rPr lang="en-US" sz="2000" dirty="0"/>
              <a:t> </a:t>
            </a:r>
            <a:r>
              <a:rPr lang="en-US" sz="1600" dirty="0"/>
              <a:t>Chart Values </a:t>
            </a:r>
            <a:r>
              <a:rPr lang="fa-IR" sz="1600" dirty="0"/>
              <a:t> </a:t>
            </a:r>
            <a:r>
              <a:rPr lang="fa-IR" sz="2000" dirty="0"/>
              <a:t>را انتخاب کنید.</a:t>
            </a:r>
          </a:p>
        </p:txBody>
      </p:sp>
      <p:sp>
        <p:nvSpPr>
          <p:cNvPr id="9" name="Title 1"/>
          <p:cNvSpPr>
            <a:spLocks noGrp="1"/>
          </p:cNvSpPr>
          <p:nvPr>
            <p:ph type="title"/>
          </p:nvPr>
        </p:nvSpPr>
        <p:spPr>
          <a:xfrm>
            <a:off x="1500166" y="300038"/>
            <a:ext cx="7050234" cy="914384"/>
          </a:xfrm>
        </p:spPr>
        <p:txBody>
          <a:bodyPr>
            <a:normAutofit/>
          </a:bodyPr>
          <a:lstStyle/>
          <a:p>
            <a:r>
              <a:rPr lang="fa-IR" sz="4000" b="1" dirty="0">
                <a:solidFill>
                  <a:schemeClr val="accent1"/>
                </a:solidFill>
                <a:cs typeface="B Titr" pitchFamily="2" charset="-78"/>
              </a:rPr>
              <a:t>جدول توزيع فراواني </a:t>
            </a:r>
            <a:r>
              <a:rPr lang="en-US" sz="4000" b="1" dirty="0">
                <a:solidFill>
                  <a:schemeClr val="accent1"/>
                </a:solidFill>
                <a:cs typeface="B Titr" pitchFamily="2" charset="-78"/>
              </a:rPr>
              <a:t>(Frequencies)</a:t>
            </a:r>
            <a:endParaRPr lang="fa-IR" sz="4000" b="1" dirty="0">
              <a:solidFill>
                <a:schemeClr val="accent1"/>
              </a:solidFill>
              <a:cs typeface="B Titr" pitchFamily="2" charset="-78"/>
            </a:endParaRPr>
          </a:p>
        </p:txBody>
      </p:sp>
      <p:pic>
        <p:nvPicPr>
          <p:cNvPr id="11" name="Picture 10" descr="5.jpg"/>
          <p:cNvPicPr>
            <a:picLocks noChangeAspect="1"/>
          </p:cNvPicPr>
          <p:nvPr/>
        </p:nvPicPr>
        <p:blipFill>
          <a:blip r:embed="rId2" cstate="print"/>
          <a:stretch>
            <a:fillRect/>
          </a:stretch>
        </p:blipFill>
        <p:spPr>
          <a:xfrm>
            <a:off x="1214414" y="2128848"/>
            <a:ext cx="2609850" cy="2800350"/>
          </a:xfrm>
          <a:prstGeom prst="rect">
            <a:avLst/>
          </a:prstGeom>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CDC5703-B1D5-400A-BDB9-83A6B4F013B7}" type="slidenum">
              <a:rPr lang="ar-SA"/>
              <a:pPr/>
              <a:t>9</a:t>
            </a:fld>
            <a:endParaRPr lang="en-US"/>
          </a:p>
        </p:txBody>
      </p:sp>
      <p:sp>
        <p:nvSpPr>
          <p:cNvPr id="136195" name="Rectangle 3"/>
          <p:cNvSpPr>
            <a:spLocks noGrp="1" noChangeArrowheads="1"/>
          </p:cNvSpPr>
          <p:nvPr>
            <p:ph type="body" idx="1"/>
          </p:nvPr>
        </p:nvSpPr>
        <p:spPr>
          <a:xfrm>
            <a:off x="4759352" y="1819276"/>
            <a:ext cx="3813176" cy="4110054"/>
          </a:xfrm>
        </p:spPr>
        <p:txBody>
          <a:bodyPr/>
          <a:lstStyle/>
          <a:p>
            <a:pPr algn="just" rtl="1">
              <a:lnSpc>
                <a:spcPct val="90000"/>
              </a:lnSpc>
              <a:buClr>
                <a:schemeClr val="accent2"/>
              </a:buClr>
            </a:pPr>
            <a:r>
              <a:rPr lang="en-US" sz="1800" dirty="0"/>
              <a:t>Descriptive Statistics</a:t>
            </a:r>
            <a:r>
              <a:rPr lang="fa-IR" sz="1800" dirty="0"/>
              <a:t> </a:t>
            </a:r>
            <a:r>
              <a:rPr lang="fa-IR" sz="2400" dirty="0"/>
              <a:t>یک روند آماری برای محاسبه بعضی از شاخص‌های توصیفی برای داده‌های کمی است. در این روند شما می‌توانید شاخص‌های پراکندگی، شاخص‌های توزیع و میانگین و مجموع داده‌ها را محاسبه کنید.</a:t>
            </a:r>
            <a:endParaRPr lang="en-US" sz="2400" dirty="0"/>
          </a:p>
          <a:p>
            <a:pPr algn="just" rtl="1">
              <a:lnSpc>
                <a:spcPct val="90000"/>
              </a:lnSpc>
              <a:buClr>
                <a:schemeClr val="accent2"/>
              </a:buClr>
            </a:pPr>
            <a:endParaRPr lang="fa-IR" sz="2400" dirty="0"/>
          </a:p>
          <a:p>
            <a:pPr algn="just" rtl="1">
              <a:lnSpc>
                <a:spcPct val="90000"/>
              </a:lnSpc>
              <a:buClr>
                <a:schemeClr val="accent2"/>
              </a:buClr>
            </a:pPr>
            <a:r>
              <a:rPr lang="fa-IR" sz="2400" dirty="0"/>
              <a:t>از منوی اصلی </a:t>
            </a:r>
            <a:r>
              <a:rPr lang="en-US" sz="1800" dirty="0"/>
              <a:t>Analyze</a:t>
            </a:r>
            <a:r>
              <a:rPr lang="fa-IR" sz="2400" dirty="0"/>
              <a:t> و سپس گزینه </a:t>
            </a:r>
            <a:r>
              <a:rPr lang="en-US" sz="1800" dirty="0"/>
              <a:t>Descriptive Statistics</a:t>
            </a:r>
            <a:r>
              <a:rPr lang="fa-IR" sz="1800" dirty="0"/>
              <a:t> </a:t>
            </a:r>
            <a:r>
              <a:rPr lang="fa-IR" sz="2400" dirty="0"/>
              <a:t>و بعد گزینه  </a:t>
            </a:r>
            <a:r>
              <a:rPr lang="en-US" sz="1800" dirty="0"/>
              <a:t>Descriptive</a:t>
            </a:r>
            <a:r>
              <a:rPr lang="fa-IR" sz="2400" dirty="0"/>
              <a:t> را انتخاب کنید تا پنجره آن مانند شكل ظاهر شود.</a:t>
            </a:r>
            <a:endParaRPr lang="en-US" sz="2400" dirty="0"/>
          </a:p>
        </p:txBody>
      </p:sp>
      <p:sp>
        <p:nvSpPr>
          <p:cNvPr id="9" name="Title 1"/>
          <p:cNvSpPr>
            <a:spLocks noGrp="1"/>
          </p:cNvSpPr>
          <p:nvPr>
            <p:ph type="title"/>
          </p:nvPr>
        </p:nvSpPr>
        <p:spPr>
          <a:xfrm>
            <a:off x="1500166" y="300038"/>
            <a:ext cx="7050234" cy="914384"/>
          </a:xfrm>
        </p:spPr>
        <p:txBody>
          <a:bodyPr>
            <a:normAutofit/>
          </a:bodyPr>
          <a:lstStyle/>
          <a:p>
            <a:r>
              <a:rPr lang="fa-IR" sz="4000" b="1" dirty="0">
                <a:solidFill>
                  <a:schemeClr val="accent1"/>
                </a:solidFill>
                <a:cs typeface="B Titr" pitchFamily="2" charset="-78"/>
              </a:rPr>
              <a:t>شاخص هاي توصيفي </a:t>
            </a:r>
            <a:r>
              <a:rPr lang="en-US" sz="4000" b="1" dirty="0">
                <a:solidFill>
                  <a:schemeClr val="accent1"/>
                </a:solidFill>
                <a:cs typeface="B Titr" pitchFamily="2" charset="-78"/>
              </a:rPr>
              <a:t>(Descriptive</a:t>
            </a:r>
            <a:r>
              <a:rPr lang="en-US" sz="4000" dirty="0"/>
              <a:t> </a:t>
            </a:r>
            <a:r>
              <a:rPr lang="en-US" sz="4000" b="1" dirty="0">
                <a:solidFill>
                  <a:schemeClr val="accent1"/>
                </a:solidFill>
                <a:cs typeface="B Titr" pitchFamily="2" charset="-78"/>
              </a:rPr>
              <a:t>)</a:t>
            </a:r>
            <a:endParaRPr lang="fa-IR" sz="4000" b="1" dirty="0">
              <a:solidFill>
                <a:schemeClr val="accent1"/>
              </a:solidFill>
              <a:cs typeface="B Titr" pitchFamily="2" charset="-78"/>
            </a:endParaRPr>
          </a:p>
        </p:txBody>
      </p:sp>
      <p:pic>
        <p:nvPicPr>
          <p:cNvPr id="11" name="Picture 10" descr="6.jpg"/>
          <p:cNvPicPr>
            <a:picLocks noChangeAspect="1"/>
          </p:cNvPicPr>
          <p:nvPr/>
        </p:nvPicPr>
        <p:blipFill>
          <a:blip r:embed="rId2" cstate="print"/>
          <a:stretch>
            <a:fillRect/>
          </a:stretch>
        </p:blipFill>
        <p:spPr>
          <a:xfrm>
            <a:off x="328611" y="2300299"/>
            <a:ext cx="4029075" cy="2771775"/>
          </a:xfrm>
          <a:prstGeom prst="rect">
            <a:avLst/>
          </a:prstGeom>
          <a:ln>
            <a:solidFill>
              <a:schemeClr val="tx1"/>
            </a:solidFill>
          </a:ln>
        </p:spPr>
      </p:pic>
      <p:sp>
        <p:nvSpPr>
          <p:cNvPr id="12"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ss-Part 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6">
      <a:majorFont>
        <a:latin typeface="Times New Roman"/>
        <a:ea typeface=""/>
        <a:cs typeface="B Titr"/>
      </a:majorFont>
      <a:minorFont>
        <a:latin typeface="Times New Roman"/>
        <a:ea typeface=""/>
        <a:cs typeface="B Lotus"/>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spss-Part 3</Template>
  <TotalTime>131</TotalTime>
  <Words>4073</Words>
  <Application>Microsoft Office PowerPoint</Application>
  <PresentationFormat>On-screen Show (4:3)</PresentationFormat>
  <Paragraphs>364</Paragraphs>
  <Slides>43</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2  Bardiya</vt:lpstr>
      <vt:lpstr>Arial</vt:lpstr>
      <vt:lpstr>B Lotus</vt:lpstr>
      <vt:lpstr>B Titr</vt:lpstr>
      <vt:lpstr>Calibri</vt:lpstr>
      <vt:lpstr>Rockwell</vt:lpstr>
      <vt:lpstr>Times New Roman</vt:lpstr>
      <vt:lpstr>Wingdings</vt:lpstr>
      <vt:lpstr>Wingdings 2</vt:lpstr>
      <vt:lpstr>spss-Part 3</vt:lpstr>
      <vt:lpstr>Equation</vt:lpstr>
      <vt:lpstr>PowerPoint Presentation</vt:lpstr>
      <vt:lpstr>PowerPoint Presentation</vt:lpstr>
      <vt:lpstr>عناوين مطالب</vt:lpstr>
      <vt:lpstr>پنجره خروجي ها</vt:lpstr>
      <vt:lpstr>جدول توزيع فراواني (Frequencies)</vt:lpstr>
      <vt:lpstr>جدول توزيع فراواني (Frequencies)</vt:lpstr>
      <vt:lpstr>جدول توزيع فراواني (Frequencies)</vt:lpstr>
      <vt:lpstr>جدول توزيع فراواني (Frequencies)</vt:lpstr>
      <vt:lpstr>شاخص هاي توصيفي (Descriptive )</vt:lpstr>
      <vt:lpstr>شاخص هاي توصيفي (Descriptive )</vt:lpstr>
      <vt:lpstr>محاسبات آماري يا STATISTICS</vt:lpstr>
      <vt:lpstr>شاخص هاي توصيفي (Descriptive )</vt:lpstr>
      <vt:lpstr>تهيه گزارش از فايل داده ها</vt:lpstr>
      <vt:lpstr>تهيه گزارش از فايل داده ها</vt:lpstr>
      <vt:lpstr>تهيه گزارش از فايل داده ها</vt:lpstr>
      <vt:lpstr>روند Explore</vt:lpstr>
      <vt:lpstr>روند Explore</vt:lpstr>
      <vt:lpstr>روند Explore</vt:lpstr>
      <vt:lpstr>روند Explore</vt:lpstr>
      <vt:lpstr>روند Explore</vt:lpstr>
      <vt:lpstr>روند Explore</vt:lpstr>
      <vt:lpstr>روند Explore</vt:lpstr>
      <vt:lpstr>روند Explore</vt:lpstr>
      <vt:lpstr>جدول گردان (pivot table) </vt:lpstr>
      <vt:lpstr> روند Crosse tab</vt:lpstr>
      <vt:lpstr> روند Crosse tab</vt:lpstr>
      <vt:lpstr> روند Crosse tab</vt:lpstr>
      <vt:lpstr> روند Cross tab</vt:lpstr>
      <vt:lpstr> روند Crosse tab</vt:lpstr>
      <vt:lpstr> روند Crosse tab</vt:lpstr>
      <vt:lpstr>نمودارهاي آماري</vt:lpstr>
      <vt:lpstr>نمودارهاي ستوني</vt:lpstr>
      <vt:lpstr>نمودار ستوني</vt:lpstr>
      <vt:lpstr>نمودار ستوني</vt:lpstr>
      <vt:lpstr>نمودار خطي</vt:lpstr>
      <vt:lpstr>نمودار سطحي</vt:lpstr>
      <vt:lpstr>نمودار دايره اي</vt:lpstr>
      <vt:lpstr>نمودار جعبه اي</vt:lpstr>
      <vt:lpstr>نمودار جعبه اي</vt:lpstr>
      <vt:lpstr>نمودار مستطيلي(هیستوگرام)</vt:lpstr>
      <vt:lpstr>PowerPoint Presentation</vt:lpstr>
      <vt:lpstr>نمودارهاي ساقه و برگ</vt:lpstr>
      <vt:lpstr>PowerPoint Presentation</vt:lpstr>
    </vt:vector>
  </TitlesOfParts>
  <Company>GIS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shahram</dc:creator>
  <cp:lastModifiedBy>20-14-m.darman-salon</cp:lastModifiedBy>
  <cp:revision>15</cp:revision>
  <dcterms:created xsi:type="dcterms:W3CDTF">2011-07-14T03:20:28Z</dcterms:created>
  <dcterms:modified xsi:type="dcterms:W3CDTF">2026-01-24T08:45:30Z</dcterms:modified>
</cp:coreProperties>
</file>